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67" y="-18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08.04.2025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tech.in.truda.yakutia@mail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4143380"/>
            <a:ext cx="8458200" cy="12223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Защита прав членов профсоюза на охрану труда и здоровья уже более века является одним из приоритетных направлений деятельности нашей многотысячной организации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4" name="Picture 2" descr="Федерация профсоюзов-2015 (1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7620" y="0"/>
            <a:ext cx="1406596" cy="1406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2643182"/>
            <a:ext cx="8458200" cy="91440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Arial Narrow" pitchFamily="34" charset="0"/>
                <a:cs typeface="Times New Roman" pitchFamily="18" charset="0"/>
              </a:rPr>
              <a:t>Организация </a:t>
            </a:r>
          </a:p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Arial Narrow" pitchFamily="34" charset="0"/>
                <a:cs typeface="Times New Roman" pitchFamily="18" charset="0"/>
              </a:rPr>
              <a:t>общественного контроля в сфере охраны труда</a:t>
            </a:r>
            <a:endParaRPr lang="ru-RU" sz="3600" dirty="0">
              <a:solidFill>
                <a:srgbClr val="002060"/>
              </a:solidFill>
              <a:latin typeface="Arial Narrow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43372" y="6286520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2025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285728"/>
            <a:ext cx="8458200" cy="914400"/>
          </a:xfrm>
        </p:spPr>
        <p:txBody>
          <a:bodyPr>
            <a:noAutofit/>
          </a:bodyPr>
          <a:lstStyle/>
          <a:p>
            <a:pPr algn="ctr"/>
            <a:endParaRPr lang="ru-RU" sz="3600" dirty="0" smtClean="0">
              <a:solidFill>
                <a:srgbClr val="002060"/>
              </a:solidFill>
              <a:latin typeface="Arial Narrow" pitchFamily="34" charset="0"/>
            </a:endParaRPr>
          </a:p>
          <a:p>
            <a:pPr algn="ctr"/>
            <a:r>
              <a:rPr lang="ru-RU" sz="2800" dirty="0" smtClean="0">
                <a:solidFill>
                  <a:srgbClr val="002060"/>
                </a:solidFill>
                <a:latin typeface="Arial Narrow" pitchFamily="34" charset="0"/>
              </a:rPr>
              <a:t>Общественный контроль за охраной труда в республике Саха (Якутия) в 2024 году</a:t>
            </a:r>
            <a:endParaRPr lang="ru-RU" sz="2800" dirty="0">
              <a:solidFill>
                <a:srgbClr val="002060"/>
              </a:solidFill>
              <a:latin typeface="Arial Narrow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642910" y="1428736"/>
          <a:ext cx="8001055" cy="3956341"/>
        </p:xfrm>
        <a:graphic>
          <a:graphicData uri="http://schemas.openxmlformats.org/drawingml/2006/table">
            <a:tbl>
              <a:tblPr/>
              <a:tblGrid>
                <a:gridCol w="3220222"/>
                <a:gridCol w="1156452"/>
                <a:gridCol w="1233693"/>
                <a:gridCol w="1156995"/>
                <a:gridCol w="1233693"/>
              </a:tblGrid>
              <a:tr h="5974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Наименование </a:t>
                      </a:r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должностей 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ведущих профсоюзный, общественный контроль</a:t>
                      </a:r>
                      <a:endParaRPr lang="ru-RU" sz="16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60" marR="44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Количество человек</a:t>
                      </a:r>
                      <a:endParaRPr lang="ru-RU" sz="16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60" marR="44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Проведено проверок</a:t>
                      </a:r>
                      <a:endParaRPr lang="ru-RU" sz="16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60" marR="44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Выявлено нарушений</a:t>
                      </a:r>
                      <a:endParaRPr lang="ru-RU" sz="16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60" marR="44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Выдано представлений</a:t>
                      </a:r>
                      <a:endParaRPr lang="ru-RU" sz="16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60" marR="44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62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Штатные технические инспектора труда, работающих в Федерации и аппаратах территориальных организаций профсоюза </a:t>
                      </a:r>
                      <a:endParaRPr lang="ru-RU" sz="16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60" marR="44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6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60" marR="44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138</a:t>
                      </a:r>
                      <a:endParaRPr lang="ru-RU" sz="16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60" marR="44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198</a:t>
                      </a:r>
                      <a:endParaRPr lang="ru-RU" sz="16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60" marR="44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76</a:t>
                      </a:r>
                      <a:endParaRPr lang="ru-RU" sz="16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60" marR="44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62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Внештатные технические инспектора, ведущие свою деятельность в районных, городских (территориальных) организациях</a:t>
                      </a:r>
                      <a:endParaRPr lang="ru-RU" sz="16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60" marR="44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48</a:t>
                      </a:r>
                      <a:endParaRPr lang="ru-RU" sz="16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60" marR="44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844</a:t>
                      </a:r>
                      <a:endParaRPr lang="ru-RU" sz="16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60" marR="44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1488</a:t>
                      </a:r>
                      <a:endParaRPr lang="ru-RU" sz="16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60" marR="44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345</a:t>
                      </a:r>
                      <a:endParaRPr lang="ru-RU" sz="16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60" marR="44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74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Уполномоченных по охране труда, избранных в первичных организациях профсоюза</a:t>
                      </a:r>
                      <a:endParaRPr lang="ru-RU" sz="16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60" marR="44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1727</a:t>
                      </a:r>
                      <a:endParaRPr lang="ru-RU" sz="16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60" marR="44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2052</a:t>
                      </a:r>
                      <a:endParaRPr lang="ru-RU" sz="16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60" marR="44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3669</a:t>
                      </a:r>
                      <a:endParaRPr lang="ru-RU" sz="16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60" marR="44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1714</a:t>
                      </a:r>
                      <a:endParaRPr lang="ru-RU" sz="16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60" marR="44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7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Итого:</a:t>
                      </a:r>
                      <a:endParaRPr lang="ru-RU" sz="16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60" marR="44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1780</a:t>
                      </a:r>
                      <a:endParaRPr lang="ru-RU" sz="16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60" marR="44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3034</a:t>
                      </a:r>
                      <a:endParaRPr lang="ru-RU" sz="16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60" marR="44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5355</a:t>
                      </a:r>
                      <a:endParaRPr lang="ru-RU" sz="16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60" marR="44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2135</a:t>
                      </a:r>
                      <a:endParaRPr lang="ru-RU" sz="16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60" marR="44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2910" y="5643578"/>
            <a:ext cx="13372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Данные сформированы из отчетов 19-ТИ за 2024 год предоставленных 22 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Narrow" pitchFamily="34" charset="0"/>
              </a:rPr>
              <a:t>отраслевыми профсоюзами Республики Саха (Якутия). 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214290"/>
            <a:ext cx="8458200" cy="914400"/>
          </a:xfrm>
        </p:spPr>
        <p:txBody>
          <a:bodyPr>
            <a:noAutofit/>
          </a:bodyPr>
          <a:lstStyle/>
          <a:p>
            <a:pPr algn="ctr"/>
            <a:endParaRPr lang="ru-RU" sz="3600" dirty="0" smtClean="0">
              <a:solidFill>
                <a:srgbClr val="002060"/>
              </a:solidFill>
              <a:latin typeface="Arial Narrow" pitchFamily="34" charset="0"/>
            </a:endParaRPr>
          </a:p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Профсоюзный контроль за охраной труда является системой контроля за охраной труда</a:t>
            </a:r>
            <a:endParaRPr lang="ru-RU" sz="2800" dirty="0">
              <a:solidFill>
                <a:srgbClr val="002060"/>
              </a:solidFill>
              <a:latin typeface="Arial Narrow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1472" y="5572140"/>
            <a:ext cx="828680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Профсоюзный контроль за охраной труда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осуществляется через профсоюзы и иные уполномоченные работниками представительные органы, профсоюзных инспекторов труда, уполномоченных (доверенных) лиц по охране труда профсоюзов или трудовых коллективов. Уполномоченные лица назначаются из работников имеющих большой опыт в работе, зачастую эти работники выступают как наставники в сфере труда.</a:t>
            </a:r>
          </a:p>
        </p:txBody>
      </p:sp>
      <p:sp>
        <p:nvSpPr>
          <p:cNvPr id="15380" name="AutoShape 20"/>
          <p:cNvSpPr>
            <a:spLocks noChangeShapeType="1"/>
          </p:cNvSpPr>
          <p:nvPr/>
        </p:nvSpPr>
        <p:spPr bwMode="auto">
          <a:xfrm>
            <a:off x="7143768" y="2214554"/>
            <a:ext cx="47625" cy="2413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79" name="AutoShape 19"/>
          <p:cNvSpPr>
            <a:spLocks noChangeShapeType="1"/>
          </p:cNvSpPr>
          <p:nvPr/>
        </p:nvSpPr>
        <p:spPr bwMode="auto">
          <a:xfrm>
            <a:off x="7286644" y="3143248"/>
            <a:ext cx="0" cy="22542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78" name="AutoShape 18"/>
          <p:cNvSpPr>
            <a:spLocks noChangeShapeType="1"/>
          </p:cNvSpPr>
          <p:nvPr/>
        </p:nvSpPr>
        <p:spPr bwMode="auto">
          <a:xfrm>
            <a:off x="7358082" y="4000504"/>
            <a:ext cx="0" cy="2571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77" name="AutoShape 17"/>
          <p:cNvSpPr>
            <a:spLocks noChangeShapeType="1"/>
          </p:cNvSpPr>
          <p:nvPr/>
        </p:nvSpPr>
        <p:spPr bwMode="auto">
          <a:xfrm flipH="1" flipV="1">
            <a:off x="1928794" y="3786190"/>
            <a:ext cx="144462" cy="20478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76" name="AutoShape 16"/>
          <p:cNvSpPr>
            <a:spLocks noChangeShapeType="1"/>
          </p:cNvSpPr>
          <p:nvPr/>
        </p:nvSpPr>
        <p:spPr bwMode="auto">
          <a:xfrm flipH="1" flipV="1">
            <a:off x="3786181" y="4357694"/>
            <a:ext cx="2090751" cy="7143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75" name="AutoShape 15"/>
          <p:cNvSpPr>
            <a:spLocks noChangeArrowheads="1"/>
          </p:cNvSpPr>
          <p:nvPr/>
        </p:nvSpPr>
        <p:spPr bwMode="auto">
          <a:xfrm>
            <a:off x="3071802" y="1214422"/>
            <a:ext cx="2786082" cy="50006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3.Руководитель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74" name="AutoShape 14"/>
          <p:cNvSpPr>
            <a:spLocks noChangeArrowheads="1"/>
          </p:cNvSpPr>
          <p:nvPr/>
        </p:nvSpPr>
        <p:spPr bwMode="auto">
          <a:xfrm>
            <a:off x="500034" y="2285992"/>
            <a:ext cx="2647951" cy="45243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2.Назначенный приказом руководителя  ответственный за охрану труда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73" name="AutoShape 13"/>
          <p:cNvSpPr>
            <a:spLocks noChangeArrowheads="1"/>
          </p:cNvSpPr>
          <p:nvPr/>
        </p:nvSpPr>
        <p:spPr bwMode="auto">
          <a:xfrm>
            <a:off x="500034" y="4000504"/>
            <a:ext cx="3249613" cy="72866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1.Уполномоченное лицо по охране труда от профсоюза (могут быть в каждом структурном подразделении)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72" name="AutoShape 12"/>
          <p:cNvSpPr>
            <a:spLocks noChangeArrowheads="1"/>
          </p:cNvSpPr>
          <p:nvPr/>
        </p:nvSpPr>
        <p:spPr bwMode="auto">
          <a:xfrm>
            <a:off x="5643570" y="2500306"/>
            <a:ext cx="3392487" cy="64293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4.Руководитель структурного подразделения (ответственный приказом за охрану труда в отделе, отделении, участке и.т.д)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71" name="Oval 11"/>
          <p:cNvSpPr>
            <a:spLocks noChangeArrowheads="1"/>
          </p:cNvSpPr>
          <p:nvPr/>
        </p:nvSpPr>
        <p:spPr bwMode="auto">
          <a:xfrm>
            <a:off x="1000100" y="1357298"/>
            <a:ext cx="1438275" cy="652462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Представлени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предписание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70" name="AutoShape 10"/>
          <p:cNvSpPr>
            <a:spLocks noChangeShapeType="1"/>
          </p:cNvSpPr>
          <p:nvPr/>
        </p:nvSpPr>
        <p:spPr bwMode="auto">
          <a:xfrm flipV="1">
            <a:off x="2428860" y="1500173"/>
            <a:ext cx="642942" cy="184151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69" name="AutoShape 9"/>
          <p:cNvSpPr>
            <a:spLocks noChangeShapeType="1"/>
          </p:cNvSpPr>
          <p:nvPr/>
        </p:nvSpPr>
        <p:spPr bwMode="auto">
          <a:xfrm flipV="1">
            <a:off x="1759246" y="2000240"/>
            <a:ext cx="45719" cy="285752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81" name="Oval 21"/>
          <p:cNvSpPr>
            <a:spLocks noChangeArrowheads="1"/>
          </p:cNvSpPr>
          <p:nvPr/>
        </p:nvSpPr>
        <p:spPr bwMode="auto">
          <a:xfrm>
            <a:off x="6215074" y="1571612"/>
            <a:ext cx="1460500" cy="671512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Отписывает предписание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исполнителю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68" name="AutoShape 8"/>
          <p:cNvSpPr>
            <a:spLocks noChangeShapeType="1"/>
          </p:cNvSpPr>
          <p:nvPr/>
        </p:nvSpPr>
        <p:spPr bwMode="auto">
          <a:xfrm>
            <a:off x="5857884" y="1500174"/>
            <a:ext cx="552450" cy="214314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428596" y="4929198"/>
            <a:ext cx="955675" cy="4413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Отраслевой профсоюз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1571604" y="4929198"/>
            <a:ext cx="987425" cy="4413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ФП РС(Я)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2786050" y="4929198"/>
            <a:ext cx="1063625" cy="4413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ФНПР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64" name="Oval 4"/>
          <p:cNvSpPr>
            <a:spLocks noChangeArrowheads="1"/>
          </p:cNvSpPr>
          <p:nvPr/>
        </p:nvSpPr>
        <p:spPr bwMode="auto">
          <a:xfrm>
            <a:off x="214282" y="3000372"/>
            <a:ext cx="3436938" cy="8001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Направляет выявленное замечание в виде текста, фото используя средства связи, </a:t>
            </a: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мессенджеры и.т.д</a:t>
            </a:r>
            <a:endParaRPr kumimoji="0" lang="ru-RU" sz="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63" name="Oval 3"/>
          <p:cNvSpPr>
            <a:spLocks noChangeArrowheads="1"/>
          </p:cNvSpPr>
          <p:nvPr/>
        </p:nvSpPr>
        <p:spPr bwMode="auto">
          <a:xfrm>
            <a:off x="6143636" y="3357562"/>
            <a:ext cx="2390775" cy="636588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Устраняет нарушение выявленное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62" name="AutoShape 2"/>
          <p:cNvSpPr>
            <a:spLocks noChangeArrowheads="1"/>
          </p:cNvSpPr>
          <p:nvPr/>
        </p:nvSpPr>
        <p:spPr bwMode="auto">
          <a:xfrm>
            <a:off x="5929322" y="4286256"/>
            <a:ext cx="2979738" cy="50006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Опасность (замечание) отклонение от нормы грозящая травмой работникам!)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61" name="AutoShape 1"/>
          <p:cNvSpPr>
            <a:spLocks noChangeShapeType="1"/>
          </p:cNvSpPr>
          <p:nvPr/>
        </p:nvSpPr>
        <p:spPr bwMode="auto">
          <a:xfrm flipH="1" flipV="1">
            <a:off x="1857356" y="2786058"/>
            <a:ext cx="50800" cy="1841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82" name="Rectangle 2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9" name="AutoShape 16"/>
          <p:cNvSpPr>
            <a:spLocks noChangeShapeType="1"/>
          </p:cNvSpPr>
          <p:nvPr/>
        </p:nvSpPr>
        <p:spPr bwMode="auto">
          <a:xfrm flipH="1">
            <a:off x="785787" y="4714884"/>
            <a:ext cx="71438" cy="214314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" name="AutoShape 16"/>
          <p:cNvSpPr>
            <a:spLocks noChangeShapeType="1"/>
          </p:cNvSpPr>
          <p:nvPr/>
        </p:nvSpPr>
        <p:spPr bwMode="auto">
          <a:xfrm>
            <a:off x="1357291" y="5143512"/>
            <a:ext cx="214314" cy="45719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" name="AutoShape 16"/>
          <p:cNvSpPr>
            <a:spLocks noChangeShapeType="1"/>
          </p:cNvSpPr>
          <p:nvPr/>
        </p:nvSpPr>
        <p:spPr bwMode="auto">
          <a:xfrm>
            <a:off x="2571736" y="5143509"/>
            <a:ext cx="214312" cy="45719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214290"/>
            <a:ext cx="8458200" cy="914400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rgbClr val="002060"/>
                </a:solidFill>
                <a:latin typeface="Arial Narrow" pitchFamily="34" charset="0"/>
              </a:rPr>
              <a:t>Привлечение лиц за нарушения охраны труда</a:t>
            </a:r>
          </a:p>
        </p:txBody>
      </p:sp>
      <p:sp>
        <p:nvSpPr>
          <p:cNvPr id="15382" name="Rectangle 2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357158" y="1428736"/>
            <a:ext cx="835824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рамках реализации ст.4 соглашения прокуратуры РС(Я) и Федерации профсоюзов РС(Я) о взаимодействии и сотрудничестве от 15.12.2021 года в сфере надзора за соблюдением трудовых прав граждан по итогам года прокуратурой предоставлена информация о привлечении лиц за нарушения в области охраны труда в 2024 году:</a:t>
            </a:r>
          </a:p>
          <a:p>
            <a:pPr algn="just"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 дисциплинарной ответственности привлечено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227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лиц;</a:t>
            </a:r>
          </a:p>
          <a:p>
            <a:pPr algn="just"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 административной ответственности привлечено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258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лиц;</a:t>
            </a:r>
          </a:p>
          <a:p>
            <a:pPr algn="just"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 уголовной ответственности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лицо по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143 УК РФ.</a:t>
            </a:r>
          </a:p>
          <a:p>
            <a:pPr algn="just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Пострадавшими в результате несчастных случаев на производстве и их семьям направлено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заявлений на общую сумму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27,3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миллиона рублей ввиду уклонения работодателей от указанных выплат.</a:t>
            </a:r>
          </a:p>
          <a:p>
            <a:endParaRPr lang="ru-RU" dirty="0"/>
          </a:p>
        </p:txBody>
      </p:sp>
      <p:sp>
        <p:nvSpPr>
          <p:cNvPr id="34" name="TextBox 33"/>
          <p:cNvSpPr txBox="1"/>
          <p:nvPr/>
        </p:nvSpPr>
        <p:spPr>
          <a:xfrm>
            <a:off x="500034" y="5786454"/>
            <a:ext cx="842968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latin typeface="Arial Narrow" pitchFamily="34" charset="0"/>
                <a:cs typeface="Times New Roman" pitchFamily="18" charset="0"/>
              </a:rPr>
              <a:t>Согласно Ст. 237 ТК РФ возмещений морального вреда можно осуществить только в одной форме — денежной, размер ее устанавливается соглашением сторон трудового договора.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285728"/>
            <a:ext cx="8458200" cy="557210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rgbClr val="002060"/>
                </a:solidFill>
                <a:latin typeface="Arial Narrow" pitchFamily="34" charset="0"/>
              </a:rPr>
              <a:t>Компенсация морального вреда</a:t>
            </a:r>
          </a:p>
        </p:txBody>
      </p:sp>
      <p:sp>
        <p:nvSpPr>
          <p:cNvPr id="15382" name="Rectangle 2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357158" y="1071546"/>
            <a:ext cx="835824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rgbClr val="002060"/>
                </a:solidFill>
                <a:latin typeface="Arial Narrow" pitchFamily="34" charset="0"/>
                <a:cs typeface="Times New Roman" pitchFamily="18" charset="0"/>
              </a:rPr>
              <a:t>Техническая инспекция Федерации профсоюзов РС(Якутия) провела мониторинг коллективных договоров на предмет наличия пункта «Возмещение морального вреда, причинённого работнику». </a:t>
            </a:r>
          </a:p>
          <a:p>
            <a:pPr algn="just"/>
            <a:r>
              <a:rPr lang="ru-RU" dirty="0" smtClean="0">
                <a:solidFill>
                  <a:srgbClr val="002060"/>
                </a:solidFill>
                <a:latin typeface="Arial Narrow" pitchFamily="34" charset="0"/>
                <a:cs typeface="Times New Roman" pitchFamily="18" charset="0"/>
              </a:rPr>
              <a:t>В основном данный пункт имеется в коллективных договорах промышленных предприятий, где компенсация морального вреда составляет:</a:t>
            </a:r>
          </a:p>
          <a:p>
            <a:pPr algn="just"/>
            <a:r>
              <a:rPr lang="ru-RU" dirty="0" smtClean="0">
                <a:solidFill>
                  <a:srgbClr val="002060"/>
                </a:solidFill>
                <a:latin typeface="Arial Narrow" pitchFamily="34" charset="0"/>
                <a:cs typeface="Times New Roman" pitchFamily="18" charset="0"/>
              </a:rPr>
              <a:t>- Профессиональное заболевание, начиная от не менее 20% среднемесячного заработка за каждый процент утраты профессиональной трудоспособности до конкретных сумм в 300т.р.</a:t>
            </a:r>
          </a:p>
          <a:p>
            <a:pPr algn="just"/>
            <a:r>
              <a:rPr lang="ru-RU" dirty="0" smtClean="0">
                <a:solidFill>
                  <a:srgbClr val="002060"/>
                </a:solidFill>
                <a:latin typeface="Arial Narrow" pitchFamily="34" charset="0"/>
                <a:cs typeface="Times New Roman" pitchFamily="18" charset="0"/>
              </a:rPr>
              <a:t>- Производственные травмы начиная от одного должностного оклада, далее до 90% от годовой заработной платы в зависимости от тяжести и заканчивая конкретными суммами при тяжелых в 500 тыс. рублей и смертельных – 5 млн.руб.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28596" y="5429264"/>
            <a:ext cx="82868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Пример: На основании </a:t>
            </a:r>
            <a:r>
              <a:rPr lang="ru-RU" sz="1600" dirty="0" err="1" smtClean="0"/>
              <a:t>п</a:t>
            </a:r>
            <a:r>
              <a:rPr lang="ru-RU" sz="1600" dirty="0" smtClean="0"/>
              <a:t> 5.6, 5.7 Федерального отраслевого соглашения </a:t>
            </a:r>
            <a:r>
              <a:rPr lang="ru-RU" sz="1600" dirty="0" err="1" smtClean="0"/>
              <a:t>Росуглепрофа</a:t>
            </a:r>
            <a:r>
              <a:rPr lang="ru-RU" sz="1600" dirty="0" smtClean="0"/>
              <a:t> (ФОС) в 2024 году пострадавшим и родственникам пострадавших при смертельных и тяжелых несчастных случаях на производстве со стороны работодателей была выплачена  компенсация морального вреда по 8 несчастным случаям в размере 43 500 000 руб.                               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785794"/>
            <a:ext cx="8458200" cy="557210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rgbClr val="002060"/>
                </a:solidFill>
                <a:latin typeface="Arial Narrow" pitchFamily="34" charset="0"/>
              </a:rPr>
              <a:t>Содействие и пропаганда общественного контроля профсоюзами</a:t>
            </a:r>
          </a:p>
        </p:txBody>
      </p:sp>
      <p:sp>
        <p:nvSpPr>
          <p:cNvPr id="15382" name="Rectangle 22"/>
          <p:cNvSpPr>
            <a:spLocks noChangeArrowheads="1"/>
          </p:cNvSpPr>
          <p:nvPr/>
        </p:nvSpPr>
        <p:spPr bwMode="auto">
          <a:xfrm>
            <a:off x="0" y="785794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357158" y="1285860"/>
            <a:ext cx="83582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В целях пропаганды и активизации общественного контроля регулярно проводят смотры-конкурсы «Лучший уполномоченный по охране труда» профсоюзных организациях а так же Федерацией профсоюзов РС(Я). 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57158" y="2147491"/>
          <a:ext cx="8501123" cy="4594652"/>
        </p:xfrm>
        <a:graphic>
          <a:graphicData uri="http://schemas.openxmlformats.org/drawingml/2006/table">
            <a:tbl>
              <a:tblPr/>
              <a:tblGrid>
                <a:gridCol w="624136"/>
                <a:gridCol w="6613720"/>
                <a:gridCol w="1263267"/>
              </a:tblGrid>
              <a:tr h="272902"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Среди организаций бюджетной </a:t>
                      </a:r>
                      <a:r>
                        <a:rPr lang="ru-RU" sz="1100" b="1" dirty="0" smtClean="0">
                          <a:latin typeface="Times New Roman"/>
                          <a:ea typeface="Calibri"/>
                          <a:cs typeface="Times New Roman"/>
                        </a:rPr>
                        <a:t>сферы лучшими стали в 2024 году: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23" marR="53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924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Calibri"/>
                          <a:cs typeface="Times New Roman"/>
                        </a:rPr>
                        <a:t>№ п/п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23" marR="53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Calibri"/>
                          <a:cs typeface="Times New Roman"/>
                        </a:rPr>
                        <a:t>Ф.И.О уполномоченного по охране труда, организация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23" marR="53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Calibri"/>
                          <a:cs typeface="Times New Roman"/>
                        </a:rPr>
                        <a:t>место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23" marR="53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70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1.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23" marR="53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Дмитриева Мария Владимировна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– уполномоченный по охране труда МБОУ «</a:t>
                      </a:r>
                      <a:r>
                        <a:rPr lang="ru-RU" sz="1200" dirty="0" err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Майинская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СОШ им. Ф.Г. Охлопкова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23" marR="53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23" marR="53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70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2.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23" marR="53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БосиковаТуйаара</a:t>
                      </a: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Васильевна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– уполномоченный по охране труда ГБУ РС(Я) Республиканский центр содействия семейному воспитанию. 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23" marR="53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II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23" marR="53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70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3.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23" marR="53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Едукина</a:t>
                      </a: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Татьяна Николаевна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– уполномоченный по охране труда  МБДОУ Д/с №45«Земляничка» ГО г.Якутск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23" marR="53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III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23" marR="53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70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4.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23" marR="53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Ушницкий</a:t>
                      </a: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Эдуард Егорович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–  уполномоченный по охране труда ГБУ РС(Я) НПЦ «Фтизиатрия» им. Е.Н.Андреева.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23" marR="53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IV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23" marR="53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902">
                <a:tc gridSpan="3"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x-none" sz="12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Среди производственных </a:t>
                      </a:r>
                      <a:r>
                        <a:rPr lang="x-none" sz="1200" b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организаций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лучшими стали в 2024 году</a:t>
                      </a:r>
                      <a:r>
                        <a:rPr lang="x-none" sz="1200" b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: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923" marR="53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511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№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/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23" marR="53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Ф.И.О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уполномоченного по охране труда, организация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23" marR="53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место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23" marR="53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24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1.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23" marR="53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Новокшонов</a:t>
                      </a: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Иван Анатольевич 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– уполномоченный по охране труда АО ХК «</a:t>
                      </a:r>
                      <a:r>
                        <a:rPr lang="ru-RU" sz="1200" dirty="0" err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Якутуголь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».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23" marR="53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endParaRPr lang="ru-RU" sz="12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23" marR="53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70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2.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23" marR="53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Бакуменко</a:t>
                      </a: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Татьяна Николаевна - 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уполномоченный по охране труда АО «ДРСК» «Южно-Якутские Электрический Сети.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23" marR="53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II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23" marR="53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7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3.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23" marR="53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Кухарев</a:t>
                      </a: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Виталий Владимирович- 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уполномоченный по охране труда   АО «Якутская птицефабрика».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23" marR="53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III</a:t>
                      </a:r>
                      <a:endParaRPr lang="ru-RU" sz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23" marR="53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714356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>
                <a:solidFill>
                  <a:srgbClr val="002060"/>
                </a:solidFill>
                <a:latin typeface="Arial Narrow" pitchFamily="34" charset="0"/>
                <a:cs typeface="Times New Roman" pitchFamily="18" charset="0"/>
              </a:rPr>
              <a:t>в  ЧИСЛЕ лучших уполномоченных по охране труда России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714488"/>
            <a:ext cx="634904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рамках 28-ой Международной специализированной выставки-форума «Безопасность и охрана труда — 2024», Федерация Независимых Профсоюзов России на торжественном награждении победителей смотра-конкурса на звание «Лучший уполномоченный по охране труда ФНПР». От Республики Саха (Якутия) была награждена Козлова Яна Валентиновна, заведующая отделением дневного пребывания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Хангаласского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Управления социальной защиты и труда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В числе лучших уполномоченных по охране труда ФНПР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30" y="1714488"/>
            <a:ext cx="1771662" cy="22860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20" y="1142984"/>
            <a:ext cx="857256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002060"/>
                </a:solidFill>
                <a:latin typeface="Arial Narrow" pitchFamily="34" charset="0"/>
              </a:rPr>
              <a:t>Следует отметить необходимость содействия и поддержки работодателей в этом направлении. Для этого необходимо, чтобы руководители предприятий способствовали организации работы уполномоченных по охране труда, поднимали их авторитет, поддерживали морально и материально. Например, ежегодно компанией «АЛРОСА» за активную работу по организации охраны труда, успехи в осуществлении общественного контроля за соблюдением требований законодательства в области охраны труда, уполномоченные по охране труда премируются денежной премией за счет средств компании так в 2024 году сумма поощрения 108 уполномоченных составила 1 миллион 257 тысяч 845 рублей. В АО ХК «</a:t>
            </a:r>
            <a:r>
              <a:rPr lang="ru-RU" dirty="0" err="1" smtClean="0">
                <a:solidFill>
                  <a:srgbClr val="002060"/>
                </a:solidFill>
                <a:latin typeface="Arial Narrow" pitchFamily="34" charset="0"/>
              </a:rPr>
              <a:t>Якутуголь</a:t>
            </a:r>
            <a:r>
              <a:rPr lang="ru-RU" dirty="0" smtClean="0">
                <a:solidFill>
                  <a:srgbClr val="002060"/>
                </a:solidFill>
                <a:latin typeface="Arial Narrow" pitchFamily="34" charset="0"/>
              </a:rPr>
              <a:t>» уполномоченные могут премироваться в размере 10т.р в месяц по представлению председателя ППО. Лучшие уполномоченные профсоюза «</a:t>
            </a:r>
            <a:r>
              <a:rPr lang="ru-RU" dirty="0" err="1" smtClean="0">
                <a:solidFill>
                  <a:srgbClr val="002060"/>
                </a:solidFill>
                <a:latin typeface="Arial Narrow" pitchFamily="34" charset="0"/>
              </a:rPr>
              <a:t>Профзолото</a:t>
            </a:r>
            <a:r>
              <a:rPr lang="ru-RU" dirty="0" smtClean="0">
                <a:solidFill>
                  <a:srgbClr val="002060"/>
                </a:solidFill>
                <a:latin typeface="Arial Narrow" pitchFamily="34" charset="0"/>
              </a:rPr>
              <a:t>» были отмечены в профессиональные праздники «День металлурга», «День шахтера», «День профсоюзного работника».</a:t>
            </a:r>
          </a:p>
          <a:p>
            <a:pPr algn="just"/>
            <a:r>
              <a:rPr lang="ru-RU" dirty="0" smtClean="0">
                <a:solidFill>
                  <a:srgbClr val="002060"/>
                </a:solidFill>
                <a:latin typeface="Arial Narrow" pitchFamily="34" charset="0"/>
              </a:rPr>
              <a:t>В некоторых организациях республики Саха (Якутия), уполномоченных освобождают от основной работы для выполнения общественной работы, но не более 2-х часов в неделю и предусматривают 3 дополнительных дня к отпуску отражая в коллективном договоре.</a:t>
            </a:r>
          </a:p>
          <a:p>
            <a:pPr algn="just"/>
            <a:r>
              <a:rPr lang="ru-RU" dirty="0" smtClean="0">
                <a:solidFill>
                  <a:srgbClr val="002060"/>
                </a:solidFill>
                <a:latin typeface="Arial Narrow" pitchFamily="34" charset="0"/>
              </a:rPr>
              <a:t>Наиболее активно ведется работа уполномоченными лицами по охране труда по данным за 2024 год в </a:t>
            </a:r>
            <a:r>
              <a:rPr lang="ru-RU" dirty="0" err="1" smtClean="0">
                <a:solidFill>
                  <a:srgbClr val="002060"/>
                </a:solidFill>
                <a:latin typeface="Arial Narrow" pitchFamily="34" charset="0"/>
              </a:rPr>
              <a:t>рескомах</a:t>
            </a:r>
            <a:r>
              <a:rPr lang="ru-RU" dirty="0" smtClean="0">
                <a:solidFill>
                  <a:srgbClr val="002060"/>
                </a:solidFill>
                <a:latin typeface="Arial Narrow" pitchFamily="34" charset="0"/>
              </a:rPr>
              <a:t> Здравоохранения, Образования, Культуры, АЛРОСА, </a:t>
            </a:r>
            <a:r>
              <a:rPr lang="ru-RU" dirty="0" err="1" smtClean="0">
                <a:solidFill>
                  <a:srgbClr val="002060"/>
                </a:solidFill>
                <a:latin typeface="Arial Narrow" pitchFamily="34" charset="0"/>
              </a:rPr>
              <a:t>Якутуголь</a:t>
            </a:r>
            <a:r>
              <a:rPr lang="ru-RU" dirty="0" smtClean="0">
                <a:solidFill>
                  <a:srgbClr val="002060"/>
                </a:solidFill>
                <a:latin typeface="Arial Narrow" pitchFamily="34" charset="0"/>
              </a:rPr>
              <a:t>, ЖД, </a:t>
            </a:r>
            <a:r>
              <a:rPr lang="ru-RU" dirty="0" err="1" smtClean="0">
                <a:solidFill>
                  <a:srgbClr val="002060"/>
                </a:solidFill>
                <a:latin typeface="Arial Narrow" pitchFamily="34" charset="0"/>
              </a:rPr>
              <a:t>Электропрофсоюз</a:t>
            </a:r>
            <a:r>
              <a:rPr lang="ru-RU" dirty="0" smtClean="0">
                <a:solidFill>
                  <a:srgbClr val="002060"/>
                </a:solidFill>
                <a:latin typeface="Arial Narrow" pitchFamily="34" charset="0"/>
              </a:rPr>
              <a:t> именно в этих </a:t>
            </a:r>
            <a:r>
              <a:rPr lang="ru-RU" dirty="0" err="1" smtClean="0">
                <a:solidFill>
                  <a:srgbClr val="002060"/>
                </a:solidFill>
                <a:latin typeface="Arial Narrow" pitchFamily="34" charset="0"/>
              </a:rPr>
              <a:t>рескомах</a:t>
            </a:r>
            <a:r>
              <a:rPr lang="ru-RU" dirty="0" smtClean="0">
                <a:solidFill>
                  <a:srgbClr val="002060"/>
                </a:solidFill>
                <a:latin typeface="Arial Narrow" pitchFamily="34" charset="0"/>
              </a:rPr>
              <a:t> согласно отчетов проводится больше всех проверок в части охраны труда.</a:t>
            </a:r>
            <a:endParaRPr lang="ru-RU" dirty="0">
              <a:solidFill>
                <a:srgbClr val="002060"/>
              </a:solidFill>
              <a:latin typeface="Arial Narrow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2910" y="142852"/>
            <a:ext cx="754565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Arial Narrow" pitchFamily="34" charset="0"/>
              </a:rPr>
              <a:t>Положительные практики поддержки общественного </a:t>
            </a:r>
          </a:p>
          <a:p>
            <a:pPr algn="ctr"/>
            <a:r>
              <a:rPr lang="ru-RU" sz="2800" dirty="0" smtClean="0">
                <a:solidFill>
                  <a:srgbClr val="002060"/>
                </a:solidFill>
                <a:latin typeface="Arial Narrow" pitchFamily="34" charset="0"/>
              </a:rPr>
              <a:t>контроля профсоюзами в РС(Якутия)</a:t>
            </a:r>
            <a:endParaRPr lang="ru-RU" sz="2800" dirty="0">
              <a:solidFill>
                <a:srgbClr val="002060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8596" y="1142984"/>
            <a:ext cx="857256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002060"/>
                </a:solidFill>
                <a:latin typeface="Arial Narrow" pitchFamily="34" charset="0"/>
              </a:rPr>
              <a:t>       В Республике Саха (Якутия) за 2024 год зарегистрировано 59 несчастных случаев на производстве с тяжелыми последствиями, из них 5 групповых, 40 тяжелых и 14 смертельных несчастных случаев на производстве. За 2023 года зарегистрировано 81 несчастных случая на производстве с тяжелыми последствиями, в том числе 9 групповых несчастных случая, 53 тяжелых и 19 смертельных несчастных случаев на производстве. Таким образом, общее количество несчастных случаев на производстве за 2024 уменьшилось в 1,3 раза по сравнению с аналогичным периодом прошлого года. В том числе количество групповых несчастных случаев уменьшилось в 1,8 раза, тяжелых в 1,3 раза, смертельных уменьшилось почти в 1,4 раза. Абсолютное количество погибших за 2024 год составило 18 человек, против 23 за  прошлый год.</a:t>
            </a:r>
          </a:p>
          <a:p>
            <a:pPr algn="just"/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2910" y="142852"/>
            <a:ext cx="69429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Arial Narrow" pitchFamily="34" charset="0"/>
              </a:rPr>
              <a:t>        Данные по травматизму в РС(Я) за 2024 год</a:t>
            </a:r>
            <a:endParaRPr lang="ru-RU" sz="2800" dirty="0">
              <a:solidFill>
                <a:srgbClr val="002060"/>
              </a:solidFill>
              <a:latin typeface="Arial Narrow" pitchFamily="34" charset="0"/>
            </a:endParaRPr>
          </a:p>
        </p:txBody>
      </p:sp>
      <p:pic>
        <p:nvPicPr>
          <p:cNvPr id="5" name="Picture 2" descr="Охрана труда и здоровья работник пиктограмма рисков аварий - Векторная графика Иконка роялти-фри">
            <a:extLst>
              <a:ext uri="{FF2B5EF4-FFF2-40B4-BE49-F238E27FC236}">
                <a16:creationId xmlns:a16="http://schemas.microsoft.com/office/drawing/2014/main" xmlns="" id="{433897D4-5F87-4DAA-A73E-5CC2DA15C4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9224" t="71069"/>
          <a:stretch/>
        </p:blipFill>
        <p:spPr bwMode="auto">
          <a:xfrm>
            <a:off x="8579709" y="0"/>
            <a:ext cx="564291" cy="785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28596" y="3929066"/>
            <a:ext cx="84296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002060"/>
                </a:solidFill>
                <a:latin typeface="Arial Narrow" pitchFamily="34" charset="0"/>
              </a:rPr>
              <a:t>          По результатам анализа несчастных случаев за 2024 год наибольшее количество несчастных случаев с тяжелыми последствиями зарегистрировано на территории промышленных районов Республики.</a:t>
            </a:r>
            <a:endParaRPr lang="ru-RU" dirty="0">
              <a:solidFill>
                <a:srgbClr val="002060"/>
              </a:solidFill>
              <a:latin typeface="Arial Narrow" pitchFamily="34" charset="0"/>
            </a:endParaRPr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500034" y="4857760"/>
            <a:ext cx="8358246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Исходя из анализа несчастных случаев на производстве с тяжелыми последствиями за 2024 год в Республике Саха (Якутия) больше половины несчастных случаев на производстве с тяжелыми последствиями зарегистрирована в организациях добычи полезных ископаемых – 33 случай из 59 (56 %). За аналогичный период прошлого года доля несчастных случаев с тяжелыми последствиями в добыче полезных ископаемых составляла 44 %.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 Narrow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7158" y="1285860"/>
            <a:ext cx="857256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 2024 год поступило от предприятий и организаций 186 извещений о несчастных случаях из них 27 уведомлений от Государственной инспекции труда в РС (Я) о дополнительном расследовании несчастных случаев. Ежегодно в организациях где нет профсоюзов происходит больше тяжелых и смертельных несчастных случаев а также смертей связанных с болезнями это  137 извещений за год (73,66%). При расследовании несчастных случаев в организациях где есть первичные профсоюзные организации замечаний в части охраны труда в разы ниже благодаря эффективной системе охраны труда выстроенной совместно с профсоюзами, которая включает общественный контроль за охраной труда (мониторинг, проверки, методическую помощь, семинары, конкурсы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и.т.д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3831" y="214290"/>
            <a:ext cx="85244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Результаты общественного     (</a:t>
            </a:r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профсоюзного) контроля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4143380"/>
            <a:ext cx="8501122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Техническая инспекция труда  Федерации профсоюзов участвует в расследовании всех </a:t>
            </a:r>
            <a:r>
              <a:rPr lang="ru-RU" sz="1400" dirty="0" smtClean="0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несчастных случаев (в том числе групповых), в результате которого один или несколько пострадавших получили тяжелые повреждения здоровья, либо несчастных случаев со смертельным исходом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произошедших на всей территории Республики Саха (Якутия) не зависимо от наличия в них профсоюзов (Статья 229 ТК РФ).</a:t>
            </a:r>
          </a:p>
          <a:p>
            <a:pPr algn="just"/>
            <a:r>
              <a:rPr lang="ru-RU" sz="1400" dirty="0" smtClean="0">
                <a:latin typeface="Arial" pitchFamily="34" charset="0"/>
                <a:cs typeface="Arial" pitchFamily="34" charset="0"/>
              </a:rPr>
              <a:t> Так же Техническая инспекция труда  Федерации профсоюзов участвует в расследовании аварий на опасных производственных объектах по линии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Ростехнадзора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(Ленское управление Федеральной службы по экологическому, технологическому и атомному надзору) вне зависимости есть пострадавшие или нет и отсутствия в них профсоюзов (Статья 12 ФЗ от 21.07.1997 №116-ФЗ «О промышленной безопасности опасных производственных объектов», п.9 приказа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Ростехнадзора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от 08.12.2020 №503).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 </a:t>
            </a:r>
            <a:r>
              <a:rPr lang="ru-RU" b="1" dirty="0" smtClean="0">
                <a:solidFill>
                  <a:srgbClr val="002060"/>
                </a:solidFill>
                <a:latin typeface="Arial Narrow" pitchFamily="34" charset="0"/>
              </a:rPr>
              <a:t>ВАЖНОСТЬ ТРУДОВОГО ДОГОВОРА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214423"/>
            <a:ext cx="8572560" cy="1571636"/>
          </a:xfrm>
        </p:spPr>
        <p:txBody>
          <a:bodyPr>
            <a:normAutofit/>
          </a:bodyPr>
          <a:lstStyle/>
          <a:p>
            <a:pPr algn="just"/>
            <a:r>
              <a:rPr lang="ru-RU" sz="1800" dirty="0" smtClean="0">
                <a:solidFill>
                  <a:srgbClr val="002060"/>
                </a:solidFill>
                <a:latin typeface="Arial Narrow" pitchFamily="34" charset="0"/>
              </a:rPr>
              <a:t>В соответствии с общими правилами на работодателя возлагается обязанность по расследованию лишь тех несчастных случаев, которые произошли с работниками при выполнении должностных обязанностей согласно трудовому договору или поручению работодателя. </a:t>
            </a:r>
            <a:r>
              <a:rPr lang="ru-RU" sz="1800" b="1" dirty="0" smtClean="0">
                <a:solidFill>
                  <a:srgbClr val="002060"/>
                </a:solidFill>
                <a:latin typeface="Arial Narrow" pitchFamily="34" charset="0"/>
              </a:rPr>
              <a:t>Указанное правило не распространяется на работников, которые осуществляют работу по гражданско-правовому договору.</a:t>
            </a:r>
            <a:endParaRPr lang="ru-RU" sz="1800" b="1" dirty="0">
              <a:solidFill>
                <a:srgbClr val="002060"/>
              </a:solidFill>
              <a:latin typeface="Arial Narrow" pitchFamily="34" charset="0"/>
            </a:endParaRPr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714348" y="2786058"/>
            <a:ext cx="8072494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С 01.01.2025 г.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в соответствии со статьей 67 Федерального закона от 12.12.2023 г. № 565-ФЗ «О занятости населения в Российской Федерации» и в порядке, установленном постановлением Правительства Российской Федерации от 27.12.2024 г. № 1927,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Рострудом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ведется общедоступный реестр работодателей, у которых были выявлены факты нелегальной занятости.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 Narrow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  В реестр включаются работодатели, совершившие после 1 января 2025 года административное правонарушение, предусмотренное частью 4 статьи 5.27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КоАП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России (в части уклонения от оформления трудового договора или заключения гражданско-правового договора, фактически регулирующего трудовые отношения между работником и работодателем), и в отношении которых вынесено и вступило в законную силу постановление по делу об административном правонарушении. 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solidFill>
                  <a:srgbClr val="002060"/>
                </a:solidFill>
                <a:latin typeface="Arial Narrow" pitchFamily="34" charset="0"/>
                <a:cs typeface="Times New Roman" pitchFamily="18" charset="0"/>
              </a:rPr>
              <a:t>На 08.04.2025 года в реестр уже включены 42 организации.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 Narrow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 </a:t>
            </a:r>
            <a:r>
              <a:rPr lang="ru-RU" b="1" dirty="0" smtClean="0">
                <a:solidFill>
                  <a:srgbClr val="002060"/>
                </a:solidFill>
                <a:latin typeface="Arial Narrow" pitchFamily="34" charset="0"/>
              </a:rPr>
              <a:t>СПАСИБО ЗА ВНИМАНИЕ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6000768"/>
            <a:ext cx="87868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Техническая инспекция труда Федерации Профсоюзов Республики Саха (Якутия) </a:t>
            </a:r>
          </a:p>
          <a:p>
            <a:pPr lvl="0" indent="45085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Контакты: почта -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2"/>
              </a:rPr>
              <a:t>tech.in.truda.yakutia@mail.ru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тел – 8(4112) 40-32-28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472" y="1500174"/>
            <a:ext cx="835824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 smtClean="0">
                <a:solidFill>
                  <a:srgbClr val="002060"/>
                </a:solidFill>
                <a:latin typeface="Arial Narrow" pitchFamily="34" charset="0"/>
              </a:rPr>
              <a:t>– У профсоюзов особая роль. Вы законодательно наделены широкими полномочиями для защиты трудовых прав граждан, и ваш большой, во многом без всякого преувеличения уникальный опыт надёжного партнёрства с государством в этой сфере невозможно переоценить. Там, где профсоюзные организации действуют активно и вместе с тем ответственно, содержательно, создаются эффективные системы коммуникаций между трудовыми коллективами и работодателями, результативно решаются вопросы, связанные с повышением заработной платы, улучшением условий труда, отдыха. Понятно, что урегулирование вопросов трудовых отношений не бывает гладким, простым, </a:t>
            </a:r>
            <a:r>
              <a:rPr lang="ru-RU" i="1" dirty="0" smtClean="0">
                <a:solidFill>
                  <a:srgbClr val="002060"/>
                </a:solidFill>
                <a:latin typeface="Arial Narrow" pitchFamily="34" charset="0"/>
              </a:rPr>
              <a:t>лёгким </a:t>
            </a:r>
          </a:p>
          <a:p>
            <a:pPr algn="r"/>
            <a:r>
              <a:rPr lang="ru-RU" dirty="0" smtClean="0">
                <a:solidFill>
                  <a:srgbClr val="002060"/>
                </a:solidFill>
              </a:rPr>
              <a:t>В.В. Путин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100</TotalTime>
  <Words>1588</Words>
  <PresentationFormat>Экран (4:3)</PresentationFormat>
  <Paragraphs>117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Трек</vt:lpstr>
      <vt:lpstr>Защита прав членов профсоюза на охрану труда и здоровья уже более века является одним из приоритетных направлений деятельности нашей многотысячной организации </vt:lpstr>
      <vt:lpstr>Слайд 2</vt:lpstr>
      <vt:lpstr>Слайд 3</vt:lpstr>
      <vt:lpstr>Слайд 4</vt:lpstr>
      <vt:lpstr>Слайд 5</vt:lpstr>
      <vt:lpstr>Слайд 6</vt:lpstr>
      <vt:lpstr>в  ЧИСЛЕ лучших уполномоченных по охране труда России </vt:lpstr>
      <vt:lpstr>Слайд 8</vt:lpstr>
      <vt:lpstr>Слайд 9</vt:lpstr>
      <vt:lpstr>Слайд 10</vt:lpstr>
      <vt:lpstr>  ВАЖНОСТЬ ТРУДОВОГО ДОГОВОРА </vt:lpstr>
      <vt:lpstr>  СПАСИБО ЗА ВНИМАНИЕ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прав членов профсоюза на охрану труда и здоровья уже более века является одним из приоритетных направлений деятельности нашей многотысячной организации </dc:title>
  <dc:creator>ИВИ</dc:creator>
  <cp:lastModifiedBy>львов</cp:lastModifiedBy>
  <cp:revision>8</cp:revision>
  <dcterms:created xsi:type="dcterms:W3CDTF">2025-04-08T01:35:47Z</dcterms:created>
  <dcterms:modified xsi:type="dcterms:W3CDTF">2025-04-08T05:27:55Z</dcterms:modified>
</cp:coreProperties>
</file>