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3" r:id="rId2"/>
    <p:sldId id="280" r:id="rId3"/>
    <p:sldId id="294" r:id="rId4"/>
    <p:sldId id="296" r:id="rId5"/>
    <p:sldId id="295" r:id="rId6"/>
    <p:sldId id="311" r:id="rId7"/>
    <p:sldId id="284" r:id="rId8"/>
    <p:sldId id="322" r:id="rId9"/>
    <p:sldId id="321" r:id="rId10"/>
    <p:sldId id="297" r:id="rId11"/>
    <p:sldId id="299" r:id="rId12"/>
    <p:sldId id="320" r:id="rId13"/>
    <p:sldId id="301" r:id="rId14"/>
    <p:sldId id="316" r:id="rId15"/>
    <p:sldId id="302" r:id="rId16"/>
    <p:sldId id="303" r:id="rId17"/>
    <p:sldId id="305" r:id="rId18"/>
    <p:sldId id="307" r:id="rId19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FF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CEB384-F10F-499D-ABD9-1D1A709F93BA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59D1708-E275-494C-89FB-7F886935ED0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2400" b="1" dirty="0" smtClean="0"/>
            <a:t>Наемных работников мужского пола </a:t>
          </a:r>
        </a:p>
        <a:p>
          <a:pPr rtl="0"/>
          <a:r>
            <a:rPr lang="ru-RU" sz="2400" b="1" dirty="0" smtClean="0"/>
            <a:t>по списку 1 и 2</a:t>
          </a:r>
        </a:p>
        <a:p>
          <a:pPr rtl="0"/>
          <a:r>
            <a:rPr lang="ru-RU" sz="2400" b="1" dirty="0" smtClean="0"/>
            <a:t>37 667</a:t>
          </a:r>
        </a:p>
        <a:p>
          <a:pPr rtl="0"/>
          <a:r>
            <a:rPr lang="ru-RU" sz="2400" b="1" dirty="0" smtClean="0">
              <a:solidFill>
                <a:srgbClr val="FF0000"/>
              </a:solidFill>
            </a:rPr>
            <a:t>Доля наемных работников </a:t>
          </a:r>
        </a:p>
        <a:p>
          <a:pPr rtl="0"/>
          <a:r>
            <a:rPr lang="ru-RU" sz="2400" b="1" dirty="0" smtClean="0">
              <a:solidFill>
                <a:srgbClr val="FF0000"/>
              </a:solidFill>
            </a:rPr>
            <a:t>по списку 1 и2</a:t>
          </a:r>
        </a:p>
        <a:p>
          <a:pPr rtl="0"/>
          <a:r>
            <a:rPr lang="ru-RU" sz="3200" b="1" dirty="0" smtClean="0">
              <a:solidFill>
                <a:srgbClr val="FF0000"/>
              </a:solidFill>
            </a:rPr>
            <a:t>19,7%</a:t>
          </a:r>
          <a:endParaRPr lang="ru-RU" sz="3200" b="1" dirty="0" smtClean="0"/>
        </a:p>
      </dgm:t>
    </dgm:pt>
    <dgm:pt modelId="{FD0AE91E-70FE-49AF-9E64-E65F8DA9D4CB}" type="parTrans" cxnId="{4DC8678D-93D2-4F55-84E6-959FA0C4A968}">
      <dgm:prSet/>
      <dgm:spPr/>
      <dgm:t>
        <a:bodyPr/>
        <a:lstStyle/>
        <a:p>
          <a:endParaRPr lang="ru-RU"/>
        </a:p>
      </dgm:t>
    </dgm:pt>
    <dgm:pt modelId="{0714E7BA-E2A0-4BB9-BD70-BAECBBB427E4}" type="sibTrans" cxnId="{4DC8678D-93D2-4F55-84E6-959FA0C4A968}">
      <dgm:prSet/>
      <dgm:spPr/>
      <dgm:t>
        <a:bodyPr/>
        <a:lstStyle/>
        <a:p>
          <a:endParaRPr lang="ru-RU"/>
        </a:p>
      </dgm:t>
    </dgm:pt>
    <dgm:pt modelId="{0F996E33-4E5A-4283-840B-0D67195BC86F}">
      <dgm:prSet custT="1"/>
      <dgm:spPr>
        <a:solidFill>
          <a:schemeClr val="accent3">
            <a:lumMod val="40000"/>
            <a:lumOff val="60000"/>
          </a:schemeClr>
        </a:solidFill>
      </dgm:spPr>
      <dgm:t>
        <a:bodyPr anchor="t"/>
        <a:lstStyle/>
        <a:p>
          <a:pPr rtl="0"/>
          <a:endParaRPr lang="ru-RU" sz="2000" b="1" dirty="0" smtClean="0"/>
        </a:p>
        <a:p>
          <a:pPr rtl="0"/>
          <a:r>
            <a:rPr lang="ru-RU" sz="2400" b="1" dirty="0" smtClean="0"/>
            <a:t>Наемных работников мужского пола </a:t>
          </a:r>
        </a:p>
        <a:p>
          <a:pPr rtl="0"/>
          <a:r>
            <a:rPr lang="ru-RU" sz="2400" b="1" dirty="0" smtClean="0"/>
            <a:t>190 732</a:t>
          </a:r>
          <a:endParaRPr lang="ru-RU" sz="2400" b="1" dirty="0"/>
        </a:p>
      </dgm:t>
    </dgm:pt>
    <dgm:pt modelId="{5B13012C-35E9-4081-A4D4-752E8514C45C}" type="parTrans" cxnId="{FDFBF371-D05F-4443-A015-D265AC394456}">
      <dgm:prSet/>
      <dgm:spPr/>
      <dgm:t>
        <a:bodyPr/>
        <a:lstStyle/>
        <a:p>
          <a:endParaRPr lang="ru-RU"/>
        </a:p>
      </dgm:t>
    </dgm:pt>
    <dgm:pt modelId="{B87E7297-9625-4B3C-89CF-70F1C78838FF}" type="sibTrans" cxnId="{FDFBF371-D05F-4443-A015-D265AC394456}">
      <dgm:prSet/>
      <dgm:spPr/>
      <dgm:t>
        <a:bodyPr/>
        <a:lstStyle/>
        <a:p>
          <a:endParaRPr lang="ru-RU"/>
        </a:p>
      </dgm:t>
    </dgm:pt>
    <dgm:pt modelId="{2979DF56-C6CE-47E9-9879-312000D315D3}" type="pres">
      <dgm:prSet presAssocID="{8CCEB384-F10F-499D-ABD9-1D1A709F93B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44819D-9A3D-4A5D-BCD0-B60B44B48059}" type="pres">
      <dgm:prSet presAssocID="{0F996E33-4E5A-4283-840B-0D67195BC86F}" presName="circle1" presStyleLbl="node1" presStyleIdx="0" presStyleCnt="2"/>
      <dgm:spPr>
        <a:solidFill>
          <a:schemeClr val="accent3">
            <a:lumMod val="60000"/>
            <a:lumOff val="40000"/>
          </a:schemeClr>
        </a:solidFill>
      </dgm:spPr>
    </dgm:pt>
    <dgm:pt modelId="{1E2A6525-8A47-4EDB-8830-9E86A4A988AA}" type="pres">
      <dgm:prSet presAssocID="{0F996E33-4E5A-4283-840B-0D67195BC86F}" presName="space" presStyleCnt="0"/>
      <dgm:spPr/>
    </dgm:pt>
    <dgm:pt modelId="{F1AB0DFD-5483-4D78-AE3E-367B63470AFA}" type="pres">
      <dgm:prSet presAssocID="{0F996E33-4E5A-4283-840B-0D67195BC86F}" presName="rect1" presStyleLbl="alignAcc1" presStyleIdx="0" presStyleCnt="2"/>
      <dgm:spPr/>
      <dgm:t>
        <a:bodyPr/>
        <a:lstStyle/>
        <a:p>
          <a:endParaRPr lang="ru-RU"/>
        </a:p>
      </dgm:t>
    </dgm:pt>
    <dgm:pt modelId="{35DD0136-9033-43B1-9261-49887FC1B3BF}" type="pres">
      <dgm:prSet presAssocID="{C59D1708-E275-494C-89FB-7F886935ED09}" presName="vertSpace2" presStyleLbl="node1" presStyleIdx="0" presStyleCnt="2"/>
      <dgm:spPr/>
    </dgm:pt>
    <dgm:pt modelId="{C6D03EF0-4FC5-425D-BCB0-0C79277C1362}" type="pres">
      <dgm:prSet presAssocID="{C59D1708-E275-494C-89FB-7F886935ED09}" presName="circle2" presStyleLbl="node1" presStyleIdx="1" presStyleCnt="2" custScaleX="124977" custScaleY="144104" custLinFactNeighborX="-1621" custLinFactNeighborY="-8476"/>
      <dgm:spPr>
        <a:solidFill>
          <a:schemeClr val="accent1">
            <a:lumMod val="40000"/>
            <a:lumOff val="60000"/>
          </a:schemeClr>
        </a:solidFill>
      </dgm:spPr>
    </dgm:pt>
    <dgm:pt modelId="{6850D546-3F9A-4C64-944E-1B928EBBBE95}" type="pres">
      <dgm:prSet presAssocID="{C59D1708-E275-494C-89FB-7F886935ED09}" presName="rect2" presStyleLbl="alignAcc1" presStyleIdx="1" presStyleCnt="2" custScaleY="146916" custLinFactNeighborX="-462" custLinFactNeighborY="-8114"/>
      <dgm:spPr/>
      <dgm:t>
        <a:bodyPr/>
        <a:lstStyle/>
        <a:p>
          <a:endParaRPr lang="ru-RU"/>
        </a:p>
      </dgm:t>
    </dgm:pt>
    <dgm:pt modelId="{71D65980-AED6-46C0-865D-14A287C9B0D9}" type="pres">
      <dgm:prSet presAssocID="{0F996E33-4E5A-4283-840B-0D67195BC86F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A51C64-2B43-4953-8A61-7FE76CE34F07}" type="pres">
      <dgm:prSet presAssocID="{C59D1708-E275-494C-89FB-7F886935ED0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C8678D-93D2-4F55-84E6-959FA0C4A968}" srcId="{8CCEB384-F10F-499D-ABD9-1D1A709F93BA}" destId="{C59D1708-E275-494C-89FB-7F886935ED09}" srcOrd="1" destOrd="0" parTransId="{FD0AE91E-70FE-49AF-9E64-E65F8DA9D4CB}" sibTransId="{0714E7BA-E2A0-4BB9-BD70-BAECBBB427E4}"/>
    <dgm:cxn modelId="{407FB7C7-9AD6-4F33-ACC9-2B87992182CE}" type="presOf" srcId="{0F996E33-4E5A-4283-840B-0D67195BC86F}" destId="{71D65980-AED6-46C0-865D-14A287C9B0D9}" srcOrd="1" destOrd="0" presId="urn:microsoft.com/office/officeart/2005/8/layout/target3"/>
    <dgm:cxn modelId="{B5730310-3455-48DE-8D42-80FCB6799051}" type="presOf" srcId="{0F996E33-4E5A-4283-840B-0D67195BC86F}" destId="{F1AB0DFD-5483-4D78-AE3E-367B63470AFA}" srcOrd="0" destOrd="0" presId="urn:microsoft.com/office/officeart/2005/8/layout/target3"/>
    <dgm:cxn modelId="{51475AFF-60F6-4DDF-A06A-53F3DB2A12A8}" type="presOf" srcId="{C59D1708-E275-494C-89FB-7F886935ED09}" destId="{6850D546-3F9A-4C64-944E-1B928EBBBE95}" srcOrd="0" destOrd="0" presId="urn:microsoft.com/office/officeart/2005/8/layout/target3"/>
    <dgm:cxn modelId="{321548D9-DDD1-4142-A693-AD35E441F11B}" type="presOf" srcId="{C59D1708-E275-494C-89FB-7F886935ED09}" destId="{FDA51C64-2B43-4953-8A61-7FE76CE34F07}" srcOrd="1" destOrd="0" presId="urn:microsoft.com/office/officeart/2005/8/layout/target3"/>
    <dgm:cxn modelId="{23E21CDE-61F9-4946-AD62-D882D8EF8A64}" type="presOf" srcId="{8CCEB384-F10F-499D-ABD9-1D1A709F93BA}" destId="{2979DF56-C6CE-47E9-9879-312000D315D3}" srcOrd="0" destOrd="0" presId="urn:microsoft.com/office/officeart/2005/8/layout/target3"/>
    <dgm:cxn modelId="{FDFBF371-D05F-4443-A015-D265AC394456}" srcId="{8CCEB384-F10F-499D-ABD9-1D1A709F93BA}" destId="{0F996E33-4E5A-4283-840B-0D67195BC86F}" srcOrd="0" destOrd="0" parTransId="{5B13012C-35E9-4081-A4D4-752E8514C45C}" sibTransId="{B87E7297-9625-4B3C-89CF-70F1C78838FF}"/>
    <dgm:cxn modelId="{A5DE7CAE-1F3E-4A29-9672-D856393EDCBD}" type="presParOf" srcId="{2979DF56-C6CE-47E9-9879-312000D315D3}" destId="{7044819D-9A3D-4A5D-BCD0-B60B44B48059}" srcOrd="0" destOrd="0" presId="urn:microsoft.com/office/officeart/2005/8/layout/target3"/>
    <dgm:cxn modelId="{5F3B260D-5DEA-4B26-9924-AA202F3CAAF7}" type="presParOf" srcId="{2979DF56-C6CE-47E9-9879-312000D315D3}" destId="{1E2A6525-8A47-4EDB-8830-9E86A4A988AA}" srcOrd="1" destOrd="0" presId="urn:microsoft.com/office/officeart/2005/8/layout/target3"/>
    <dgm:cxn modelId="{97F6342E-3FFC-4BE8-8E7F-75627F79F2D0}" type="presParOf" srcId="{2979DF56-C6CE-47E9-9879-312000D315D3}" destId="{F1AB0DFD-5483-4D78-AE3E-367B63470AFA}" srcOrd="2" destOrd="0" presId="urn:microsoft.com/office/officeart/2005/8/layout/target3"/>
    <dgm:cxn modelId="{C61C8F9C-2E8D-4B10-9C94-1B0DF10314D5}" type="presParOf" srcId="{2979DF56-C6CE-47E9-9879-312000D315D3}" destId="{35DD0136-9033-43B1-9261-49887FC1B3BF}" srcOrd="3" destOrd="0" presId="urn:microsoft.com/office/officeart/2005/8/layout/target3"/>
    <dgm:cxn modelId="{A0E70D31-BD4D-42D8-AC22-B8659E4CECDE}" type="presParOf" srcId="{2979DF56-C6CE-47E9-9879-312000D315D3}" destId="{C6D03EF0-4FC5-425D-BCB0-0C79277C1362}" srcOrd="4" destOrd="0" presId="urn:microsoft.com/office/officeart/2005/8/layout/target3"/>
    <dgm:cxn modelId="{4229D7D2-CAF1-41E1-9329-7883E013DE6B}" type="presParOf" srcId="{2979DF56-C6CE-47E9-9879-312000D315D3}" destId="{6850D546-3F9A-4C64-944E-1B928EBBBE95}" srcOrd="5" destOrd="0" presId="urn:microsoft.com/office/officeart/2005/8/layout/target3"/>
    <dgm:cxn modelId="{57CA7AAF-3F3D-4713-BE40-179B534F4C44}" type="presParOf" srcId="{2979DF56-C6CE-47E9-9879-312000D315D3}" destId="{71D65980-AED6-46C0-865D-14A287C9B0D9}" srcOrd="6" destOrd="0" presId="urn:microsoft.com/office/officeart/2005/8/layout/target3"/>
    <dgm:cxn modelId="{DA7A1ADA-7B51-4F0E-A383-D9BDE71550CB}" type="presParOf" srcId="{2979DF56-C6CE-47E9-9879-312000D315D3}" destId="{FDA51C64-2B43-4953-8A61-7FE76CE34F07}" srcOrd="7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CEB384-F10F-499D-ABD9-1D1A709F93BA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59D1708-E275-494C-89FB-7F886935ED09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2000" b="1" dirty="0" smtClean="0"/>
            <a:t>Численность женщин </a:t>
          </a:r>
        </a:p>
        <a:p>
          <a:pPr rtl="0"/>
          <a:r>
            <a:rPr lang="ru-RU" sz="2000" b="1" dirty="0" smtClean="0"/>
            <a:t>с 2 и более детьми моложе 18 лет</a:t>
          </a:r>
        </a:p>
        <a:p>
          <a:pPr rtl="0"/>
          <a:r>
            <a:rPr lang="ru-RU" sz="2000" b="1" dirty="0" smtClean="0"/>
            <a:t>153 152 человек</a:t>
          </a:r>
        </a:p>
        <a:p>
          <a:pPr rtl="0"/>
          <a:endParaRPr lang="ru-RU" sz="2000" b="1" dirty="0" smtClean="0"/>
        </a:p>
        <a:p>
          <a:pPr rtl="0"/>
          <a:r>
            <a:rPr lang="ru-RU" sz="2000" b="1" dirty="0" smtClean="0">
              <a:solidFill>
                <a:srgbClr val="FF0000"/>
              </a:solidFill>
            </a:rPr>
            <a:t>Доля женщин</a:t>
          </a:r>
        </a:p>
        <a:p>
          <a:pPr rtl="0"/>
          <a:r>
            <a:rPr lang="ru-RU" sz="2000" b="1" dirty="0" smtClean="0">
              <a:solidFill>
                <a:srgbClr val="FF0000"/>
              </a:solidFill>
            </a:rPr>
            <a:t>с 2 и более детьми моложе 18 лет</a:t>
          </a:r>
        </a:p>
        <a:p>
          <a:pPr rtl="0"/>
          <a:r>
            <a:rPr lang="ru-RU" sz="3200" b="1" dirty="0" smtClean="0">
              <a:solidFill>
                <a:srgbClr val="FF0000"/>
              </a:solidFill>
            </a:rPr>
            <a:t>58,1%</a:t>
          </a:r>
          <a:endParaRPr lang="ru-RU" sz="3200" b="1" dirty="0" smtClean="0"/>
        </a:p>
      </dgm:t>
    </dgm:pt>
    <dgm:pt modelId="{FD0AE91E-70FE-49AF-9E64-E65F8DA9D4CB}" type="parTrans" cxnId="{4DC8678D-93D2-4F55-84E6-959FA0C4A968}">
      <dgm:prSet/>
      <dgm:spPr/>
      <dgm:t>
        <a:bodyPr/>
        <a:lstStyle/>
        <a:p>
          <a:endParaRPr lang="ru-RU"/>
        </a:p>
      </dgm:t>
    </dgm:pt>
    <dgm:pt modelId="{0714E7BA-E2A0-4BB9-BD70-BAECBBB427E4}" type="sibTrans" cxnId="{4DC8678D-93D2-4F55-84E6-959FA0C4A968}">
      <dgm:prSet/>
      <dgm:spPr/>
      <dgm:t>
        <a:bodyPr/>
        <a:lstStyle/>
        <a:p>
          <a:endParaRPr lang="ru-RU"/>
        </a:p>
      </dgm:t>
    </dgm:pt>
    <dgm:pt modelId="{0F996E33-4E5A-4283-840B-0D67195BC86F}">
      <dgm:prSet custT="1"/>
      <dgm:spPr>
        <a:solidFill>
          <a:schemeClr val="accent5">
            <a:lumMod val="60000"/>
            <a:lumOff val="40000"/>
          </a:schemeClr>
        </a:solidFill>
      </dgm:spPr>
      <dgm:t>
        <a:bodyPr anchor="t"/>
        <a:lstStyle/>
        <a:p>
          <a:pPr rtl="0"/>
          <a:endParaRPr lang="ru-RU" sz="2000" b="1" dirty="0" smtClean="0"/>
        </a:p>
        <a:p>
          <a:pPr rtl="0"/>
          <a:r>
            <a:rPr lang="ru-RU" sz="2000" b="1" dirty="0" smtClean="0"/>
            <a:t>Численность женщин от 15 до 49 лет</a:t>
          </a:r>
        </a:p>
        <a:p>
          <a:pPr rtl="0"/>
          <a:r>
            <a:rPr lang="ru-RU" sz="2000" b="1" dirty="0" smtClean="0"/>
            <a:t>263 646 человек</a:t>
          </a:r>
          <a:endParaRPr lang="ru-RU" sz="2000" b="1" dirty="0"/>
        </a:p>
      </dgm:t>
    </dgm:pt>
    <dgm:pt modelId="{5B13012C-35E9-4081-A4D4-752E8514C45C}" type="parTrans" cxnId="{FDFBF371-D05F-4443-A015-D265AC394456}">
      <dgm:prSet/>
      <dgm:spPr/>
      <dgm:t>
        <a:bodyPr/>
        <a:lstStyle/>
        <a:p>
          <a:endParaRPr lang="ru-RU"/>
        </a:p>
      </dgm:t>
    </dgm:pt>
    <dgm:pt modelId="{B87E7297-9625-4B3C-89CF-70F1C78838FF}" type="sibTrans" cxnId="{FDFBF371-D05F-4443-A015-D265AC394456}">
      <dgm:prSet/>
      <dgm:spPr/>
      <dgm:t>
        <a:bodyPr/>
        <a:lstStyle/>
        <a:p>
          <a:endParaRPr lang="ru-RU"/>
        </a:p>
      </dgm:t>
    </dgm:pt>
    <dgm:pt modelId="{2979DF56-C6CE-47E9-9879-312000D315D3}" type="pres">
      <dgm:prSet presAssocID="{8CCEB384-F10F-499D-ABD9-1D1A709F93B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44819D-9A3D-4A5D-BCD0-B60B44B48059}" type="pres">
      <dgm:prSet presAssocID="{0F996E33-4E5A-4283-840B-0D67195BC86F}" presName="circle1" presStyleLbl="node1" presStyleIdx="0" presStyleCnt="2"/>
      <dgm:spPr/>
    </dgm:pt>
    <dgm:pt modelId="{1E2A6525-8A47-4EDB-8830-9E86A4A988AA}" type="pres">
      <dgm:prSet presAssocID="{0F996E33-4E5A-4283-840B-0D67195BC86F}" presName="space" presStyleCnt="0"/>
      <dgm:spPr/>
    </dgm:pt>
    <dgm:pt modelId="{F1AB0DFD-5483-4D78-AE3E-367B63470AFA}" type="pres">
      <dgm:prSet presAssocID="{0F996E33-4E5A-4283-840B-0D67195BC86F}" presName="rect1" presStyleLbl="alignAcc1" presStyleIdx="0" presStyleCnt="2"/>
      <dgm:spPr/>
      <dgm:t>
        <a:bodyPr/>
        <a:lstStyle/>
        <a:p>
          <a:endParaRPr lang="ru-RU"/>
        </a:p>
      </dgm:t>
    </dgm:pt>
    <dgm:pt modelId="{35DD0136-9033-43B1-9261-49887FC1B3BF}" type="pres">
      <dgm:prSet presAssocID="{C59D1708-E275-494C-89FB-7F886935ED09}" presName="vertSpace2" presStyleLbl="node1" presStyleIdx="0" presStyleCnt="2"/>
      <dgm:spPr/>
    </dgm:pt>
    <dgm:pt modelId="{C6D03EF0-4FC5-425D-BCB0-0C79277C1362}" type="pres">
      <dgm:prSet presAssocID="{C59D1708-E275-494C-89FB-7F886935ED09}" presName="circle2" presStyleLbl="node1" presStyleIdx="1" presStyleCnt="2" custScaleX="124977" custScaleY="144104" custLinFactNeighborX="-1621" custLinFactNeighborY="-8476"/>
      <dgm:spPr/>
    </dgm:pt>
    <dgm:pt modelId="{6850D546-3F9A-4C64-944E-1B928EBBBE95}" type="pres">
      <dgm:prSet presAssocID="{C59D1708-E275-494C-89FB-7F886935ED09}" presName="rect2" presStyleLbl="alignAcc1" presStyleIdx="1" presStyleCnt="2" custScaleY="146916" custLinFactNeighborX="-462" custLinFactNeighborY="-8114"/>
      <dgm:spPr/>
      <dgm:t>
        <a:bodyPr/>
        <a:lstStyle/>
        <a:p>
          <a:endParaRPr lang="ru-RU"/>
        </a:p>
      </dgm:t>
    </dgm:pt>
    <dgm:pt modelId="{71D65980-AED6-46C0-865D-14A287C9B0D9}" type="pres">
      <dgm:prSet presAssocID="{0F996E33-4E5A-4283-840B-0D67195BC86F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A51C64-2B43-4953-8A61-7FE76CE34F07}" type="pres">
      <dgm:prSet presAssocID="{C59D1708-E275-494C-89FB-7F886935ED0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C8678D-93D2-4F55-84E6-959FA0C4A968}" srcId="{8CCEB384-F10F-499D-ABD9-1D1A709F93BA}" destId="{C59D1708-E275-494C-89FB-7F886935ED09}" srcOrd="1" destOrd="0" parTransId="{FD0AE91E-70FE-49AF-9E64-E65F8DA9D4CB}" sibTransId="{0714E7BA-E2A0-4BB9-BD70-BAECBBB427E4}"/>
    <dgm:cxn modelId="{23FF336C-DAA8-4520-9D52-355FF7620CB4}" type="presOf" srcId="{8CCEB384-F10F-499D-ABD9-1D1A709F93BA}" destId="{2979DF56-C6CE-47E9-9879-312000D315D3}" srcOrd="0" destOrd="0" presId="urn:microsoft.com/office/officeart/2005/8/layout/target3"/>
    <dgm:cxn modelId="{F43E7678-D0D1-486A-92CF-612FEF697290}" type="presOf" srcId="{C59D1708-E275-494C-89FB-7F886935ED09}" destId="{FDA51C64-2B43-4953-8A61-7FE76CE34F07}" srcOrd="1" destOrd="0" presId="urn:microsoft.com/office/officeart/2005/8/layout/target3"/>
    <dgm:cxn modelId="{7A30C9EF-3C23-45D9-885D-AF8DAEEED862}" type="presOf" srcId="{0F996E33-4E5A-4283-840B-0D67195BC86F}" destId="{71D65980-AED6-46C0-865D-14A287C9B0D9}" srcOrd="1" destOrd="0" presId="urn:microsoft.com/office/officeart/2005/8/layout/target3"/>
    <dgm:cxn modelId="{EE774A30-EB17-48B9-B59C-26F195AA0B70}" type="presOf" srcId="{0F996E33-4E5A-4283-840B-0D67195BC86F}" destId="{F1AB0DFD-5483-4D78-AE3E-367B63470AFA}" srcOrd="0" destOrd="0" presId="urn:microsoft.com/office/officeart/2005/8/layout/target3"/>
    <dgm:cxn modelId="{766BB59A-EFDD-4757-969A-51A1737DEBAC}" type="presOf" srcId="{C59D1708-E275-494C-89FB-7F886935ED09}" destId="{6850D546-3F9A-4C64-944E-1B928EBBBE95}" srcOrd="0" destOrd="0" presId="urn:microsoft.com/office/officeart/2005/8/layout/target3"/>
    <dgm:cxn modelId="{FDFBF371-D05F-4443-A015-D265AC394456}" srcId="{8CCEB384-F10F-499D-ABD9-1D1A709F93BA}" destId="{0F996E33-4E5A-4283-840B-0D67195BC86F}" srcOrd="0" destOrd="0" parTransId="{5B13012C-35E9-4081-A4D4-752E8514C45C}" sibTransId="{B87E7297-9625-4B3C-89CF-70F1C78838FF}"/>
    <dgm:cxn modelId="{0E494B3D-559B-4475-82C9-22AF7A4EF5EF}" type="presParOf" srcId="{2979DF56-C6CE-47E9-9879-312000D315D3}" destId="{7044819D-9A3D-4A5D-BCD0-B60B44B48059}" srcOrd="0" destOrd="0" presId="urn:microsoft.com/office/officeart/2005/8/layout/target3"/>
    <dgm:cxn modelId="{E96902F0-7D92-476E-B885-B404CBDE3A31}" type="presParOf" srcId="{2979DF56-C6CE-47E9-9879-312000D315D3}" destId="{1E2A6525-8A47-4EDB-8830-9E86A4A988AA}" srcOrd="1" destOrd="0" presId="urn:microsoft.com/office/officeart/2005/8/layout/target3"/>
    <dgm:cxn modelId="{0B1D86D3-5CC1-4354-9CAD-3122B79FC720}" type="presParOf" srcId="{2979DF56-C6CE-47E9-9879-312000D315D3}" destId="{F1AB0DFD-5483-4D78-AE3E-367B63470AFA}" srcOrd="2" destOrd="0" presId="urn:microsoft.com/office/officeart/2005/8/layout/target3"/>
    <dgm:cxn modelId="{08BA318E-3D61-4774-B1CC-2D99A7ED441A}" type="presParOf" srcId="{2979DF56-C6CE-47E9-9879-312000D315D3}" destId="{35DD0136-9033-43B1-9261-49887FC1B3BF}" srcOrd="3" destOrd="0" presId="urn:microsoft.com/office/officeart/2005/8/layout/target3"/>
    <dgm:cxn modelId="{4C2B2309-BAD5-4F2B-8ED6-4DC83A5BFEA2}" type="presParOf" srcId="{2979DF56-C6CE-47E9-9879-312000D315D3}" destId="{C6D03EF0-4FC5-425D-BCB0-0C79277C1362}" srcOrd="4" destOrd="0" presId="urn:microsoft.com/office/officeart/2005/8/layout/target3"/>
    <dgm:cxn modelId="{0B384F99-AC4B-4628-A354-89E625AAF1EC}" type="presParOf" srcId="{2979DF56-C6CE-47E9-9879-312000D315D3}" destId="{6850D546-3F9A-4C64-944E-1B928EBBBE95}" srcOrd="5" destOrd="0" presId="urn:microsoft.com/office/officeart/2005/8/layout/target3"/>
    <dgm:cxn modelId="{8D30493C-74D4-42B8-8C56-075555E9A5C7}" type="presParOf" srcId="{2979DF56-C6CE-47E9-9879-312000D315D3}" destId="{71D65980-AED6-46C0-865D-14A287C9B0D9}" srcOrd="6" destOrd="0" presId="urn:microsoft.com/office/officeart/2005/8/layout/target3"/>
    <dgm:cxn modelId="{F301916F-F1FC-4CEA-BD88-7810813BD8B5}" type="presParOf" srcId="{2979DF56-C6CE-47E9-9879-312000D315D3}" destId="{FDA51C64-2B43-4953-8A61-7FE76CE34F07}" srcOrd="7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CE0FF-369C-4A63-BE0B-700E512D421B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B7D8-3B0B-4F16-BAD3-0EC2C5139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030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476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143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32E8E-D1DC-4C09-ACE9-8E2EFF6399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2915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122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820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685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860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184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352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849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661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271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E1FBD-8E65-4EC1-93ED-0F3CF2B9C134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7544" y="1052736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2091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8569325" cy="61926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350-ФЗ  от 03.10.2018 «О внесении изменений в отдельные законодательные акты по вопросам назначения и выплаты пенсий»</a:t>
            </a: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400" dirty="0" smtClean="0">
              <a:solidFill>
                <a:srgbClr val="00007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400" dirty="0">
              <a:solidFill>
                <a:srgbClr val="000076"/>
              </a:solidFill>
            </a:endParaRPr>
          </a:p>
          <a:p>
            <a:pPr>
              <a:defRPr/>
            </a:pPr>
            <a:endParaRPr lang="ru-RU" sz="1400" dirty="0" smtClean="0">
              <a:solidFill>
                <a:srgbClr val="000076"/>
              </a:solidFill>
            </a:endParaRPr>
          </a:p>
          <a:p>
            <a:pPr>
              <a:defRPr/>
            </a:pPr>
            <a:endParaRPr lang="ru-RU" sz="1400" dirty="0">
              <a:solidFill>
                <a:srgbClr val="000076"/>
              </a:solidFill>
            </a:endParaRPr>
          </a:p>
          <a:p>
            <a:pPr>
              <a:defRPr/>
            </a:pPr>
            <a:endParaRPr lang="ru-RU" sz="1400" dirty="0" smtClean="0">
              <a:solidFill>
                <a:srgbClr val="000076"/>
              </a:solidFill>
            </a:endParaRPr>
          </a:p>
          <a:p>
            <a:pPr>
              <a:defRPr/>
            </a:pPr>
            <a:endParaRPr lang="ru-RU" sz="1400" dirty="0">
              <a:solidFill>
                <a:srgbClr val="000076"/>
              </a:solidFill>
            </a:endParaRPr>
          </a:p>
          <a:p>
            <a:pPr>
              <a:defRPr/>
            </a:pPr>
            <a:endParaRPr lang="ru-RU" sz="1400" dirty="0" smtClean="0">
              <a:solidFill>
                <a:srgbClr val="000076"/>
              </a:solidFill>
            </a:endParaRPr>
          </a:p>
          <a:p>
            <a:pPr>
              <a:defRPr/>
            </a:pPr>
            <a:endParaRPr lang="ru-RU" sz="1400" dirty="0">
              <a:solidFill>
                <a:srgbClr val="000076"/>
              </a:solidFill>
            </a:endParaRPr>
          </a:p>
          <a:p>
            <a:r>
              <a:rPr lang="ru-RU" sz="1400" dirty="0" smtClean="0">
                <a:solidFill>
                  <a:srgbClr val="000076"/>
                </a:solidFill>
              </a:rPr>
              <a:t>ОПФ РФ по РС(Я)</a:t>
            </a:r>
          </a:p>
          <a:p>
            <a:r>
              <a:rPr lang="ru-RU" sz="1400" dirty="0" err="1" smtClean="0">
                <a:solidFill>
                  <a:srgbClr val="000076"/>
                </a:solidFill>
              </a:rPr>
              <a:t>Унаров</a:t>
            </a:r>
            <a:r>
              <a:rPr lang="ru-RU" sz="1400" smtClean="0">
                <a:solidFill>
                  <a:srgbClr val="000076"/>
                </a:solidFill>
              </a:rPr>
              <a:t> М.Н.</a:t>
            </a:r>
            <a:endParaRPr lang="ru-RU" sz="1400" dirty="0">
              <a:solidFill>
                <a:srgbClr val="000076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1187450" cy="981075"/>
        </p:xfrm>
        <a:graphic>
          <a:graphicData uri="http://schemas.openxmlformats.org/presentationml/2006/ole">
            <p:oleObj spid="_x0000_s1026" r:id="rId4" imgW="3880440" imgH="395676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428596" y="0"/>
            <a:ext cx="8360661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Пенсии по социальным мотивам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0" y="386928"/>
          <a:ext cx="8929720" cy="6471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1704"/>
                <a:gridCol w="2000264"/>
                <a:gridCol w="1714512"/>
                <a:gridCol w="3143240"/>
              </a:tblGrid>
              <a:tr h="69882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пенсии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Требуемый возраст, лет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Требуемый стаж, лет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Требуемые условия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5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Многодетная мать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5 и более детей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Воспитание до 8 лет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Усыновление до 8 лет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5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Один из родителей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инвалида с детства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55 м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 ж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 л.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 л.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Воспитание до 8 лет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Усыновление до 8 лет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Инвалидность с детства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364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Одному из опекунов инвалида с детства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возраста,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предусм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статьей 8 по состоянию на </a:t>
                      </a:r>
                      <a:r>
                        <a:rPr lang="ru-RU" sz="16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31.12.2018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(55/60) на 1 год за каждый 1 год 6 месяцев опеки, но не более чем 5 лет в общей сложности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 л.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 л.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Воспитание до 8 лет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Опекунство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 8 лет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Усыновление до 8 лет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Инвалидность с детства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Опекуны несовершеннолетних граждан обязаны проживать совместно с опекаемым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5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Женщина, родившая 2-х и более детей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 СТС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 РКС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или  17 МКС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2-х и более детей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352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ИПК не менее 30 баллов с учетом переходных положений ( на 2019 = 16,2 б.). Не учитываются дети, в отношении которых было лишение родительских прав или отменено усыновление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700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28596" y="285728"/>
            <a:ext cx="8360661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работу в качестве оленеводов, рыбаков, охотников-промысловиков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1071547"/>
            <a:ext cx="86439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Постоянное проживание в РКС и МКС – отметка о регистрации по месту жительства 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Стаж на определенных видах работ = 25 лет для мужчин, 20 лет для женщин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 =  50 лет для мужчин, 45 лет для женщин 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ИПК = 30 баллов с учетом переходных положений</a:t>
            </a: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428868"/>
            <a:ext cx="8360661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Граждане из числа малочисленных народов Севера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000372"/>
            <a:ext cx="85725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Постоянное проживание в районах проживания малочисленных народов Севера на день назначения пенсии - отметка о регистрации по месту жительства 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 =  55 лет для мужчин, 50 лет для женщин 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Принадлежность к малочисленным народам Севера - свидетельство о рождении, а при отсутствии в нем требуемых сведений – документ, выдаваемый общинами малочисленных народов Севера, органами местного самоуправления.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Перечень малочисленных народов Севера и перечень районов их проживания утвержден Постановлением Правительство РФ № 1049 от 01.10.2015. 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Наименование коренных народов, проживающих на соответствующих территориях субъектов РФ, определены в Едином перечне коренных малочисленных народов РФ, утвержденном Постановлением Правительства РФ от 24.03.2000 № 255.</a:t>
            </a:r>
          </a:p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Новая норма: Пенсия не выплачивается в период выполнения работы и (или) иной деятельности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00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28596" y="285728"/>
            <a:ext cx="8360661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Новое основание установления пенсий на два года ранее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общеустановленного возраста,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 не ранее достижения возраста 60 и 55 лет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1071546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428736"/>
            <a:ext cx="86439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календарного стажа  работы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СТС = 42 года для мужчин, 37 лет для женщин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иных периодов, засчитываемых в страховой стаж включается только период получения пособия по обязательному социальному страхованию в период временной нетрудоспособности.</a:t>
            </a: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000372"/>
            <a:ext cx="8360661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Новое основание установления пенсий женщинам, родившим 3-х и 4-х детей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02" y="3929066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 = 56 лет для женщин, имеющих 4 детей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57 лет для женщин, имеющих 3 детей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СТС = 15 лет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детей до 8-летнего возраста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 усыновления – до достижения 8 лет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ИПК = 30 лет с учетом переходных положений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учитываются дети, в отношении которых было лишение родительских прав или отменено усыновление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00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28596" y="285728"/>
            <a:ext cx="8360661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Повышение фиксированной выплаты страховой пенсии в соответствии с частью 14 статьи 17 Закона № 400-ФЗ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928670"/>
            <a:ext cx="864399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Стаж работы в сельском хозяйстве = 30 лет календарно. 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Не осуществляющие работу и (или) иную деятельность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Проживание в сельской местности</a:t>
            </a: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 повышения  = 25% ФВ = 1333 руб.55 коп. с 01.01.2019</a:t>
            </a: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Перерасчет для указанных лиц будет осуществлен автоматизировано не позднее 01.09.2019 года с перерасчетом с 01.01.2019 без подачи заявления по данным выплатного дела. </a:t>
            </a: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Пенсионер праве в любое время предоставить дополнительные документы, необходимые для перерасчета, при обращении с 01.01.2019 по 31.12.2019 перерасчет будет осуществлен с 01.01.2019 , но не ранее возникновения права</a:t>
            </a: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обращения за перерасчетом после 31.12.2019 перерасчет осуществляется с месяца, следующего за месяцем предоставления заявления и дополнительных документов. </a:t>
            </a: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00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00232" y="0"/>
            <a:ext cx="5143536" cy="7143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1566863" y="2095500"/>
            <a:ext cx="1841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600">
                <a:solidFill>
                  <a:prstClr val="black"/>
                </a:solidFill>
                <a:latin typeface="Arial" charset="0"/>
              </a:rPr>
              <a:t/>
            </a:r>
            <a:br>
              <a:rPr lang="ru-RU" altLang="ru-RU" sz="600">
                <a:solidFill>
                  <a:prstClr val="black"/>
                </a:solidFill>
                <a:latin typeface="Arial" charset="0"/>
              </a:rPr>
            </a:br>
            <a:endParaRPr lang="ru-RU" altLang="ru-RU">
              <a:solidFill>
                <a:prstClr val="black"/>
              </a:solidFill>
              <a:latin typeface="Arial" charset="0"/>
            </a:endParaRPr>
          </a:p>
          <a:p>
            <a:endParaRPr lang="ru-RU" alt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28679" y="-12879"/>
            <a:ext cx="8496052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1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Правила исчисления периодов работы</a:t>
            </a:r>
            <a:endParaRPr lang="ru-RU" sz="21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Перечень и Правила утверждены Постановлением Правительства РФ от 29.11.2018 № 1440 и № 1441.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1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положения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1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(подпункт «а» пункта 3 Правил)</a:t>
            </a:r>
          </a:p>
          <a:p>
            <a:pPr algn="just"/>
            <a:r>
              <a:rPr lang="ru-RU" sz="2100" b="1" i="1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100" b="1" i="1" u="sng" dirty="0">
                <a:latin typeface="Times New Roman" pitchFamily="18" charset="0"/>
                <a:cs typeface="Times New Roman" pitchFamily="18" charset="0"/>
              </a:rPr>
              <a:t>стаж работы в сельском хозяйстве включаются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периоды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работы (деятельности), которые выполнялись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только на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территории Российской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(до 01.01.92 -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территории союзных республик бывшего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СССР);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условии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занятости на работах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в производствах, профессиях, должностях, специальностях,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предусмотренных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Списком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(при этом сельское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хозяйство может иметь место не только в сельской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местности);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начисления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(уплаты) за эти периоды страховых взносов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Пенсионный фонд Российской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Федерации (требования к данному условию аналогичны требованиям, предъявляемым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 страховому стажу при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назначении страховой пенсии  (в частности,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 01.01.2002 (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исключением членов крестьянских (фермерских)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хозяйств) независимо от уплаты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взносов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ПФР). </a:t>
            </a:r>
            <a:endParaRPr lang="ru-RU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32E8E-D1DC-4C09-ACE9-8E2EFF6399B5}" type="slidenum">
              <a:rPr lang="ru-RU" altLang="ru-RU" smtClean="0"/>
              <a:pPr>
                <a:defRPr/>
              </a:pPr>
              <a:t>14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33380830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28596" y="285728"/>
            <a:ext cx="8360661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Корректировка размера страховой пенсии с 01 января каждого года в 2019 – 2024 годах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107154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81,49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4982,90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87,24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5334,19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7,05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93,00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5686,25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98,86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6044,48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104,69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6401,10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5,89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110,55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6759,56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116,63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7131,34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700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28596" y="357166"/>
            <a:ext cx="8360661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Сохранение права на страховую пенсию по старости ( в том числе на досрочную), на социальную пенсию без учета изменений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1071546"/>
            <a:ext cx="864399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Достижение возраста для назначения страховой пенсии по старости, в том числе на досрочную, по состоянию на 31.12.2018 и (или)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Имели право на пенсию, но не обратились; 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имели право в связи с недостаточной продолжительностью страхового и (или) специального стажа либо не имеют требуемую величину пенсионного коэффициента</a:t>
            </a: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Пенсия может быть назначена со сроков обращения по исполнении всех требуемых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условий без учета повышения пенсионного возраста по «новому» законодательству.</a:t>
            </a: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Например: 15.10.2018 вынесено отказное решение мужчине, 5.10.1963 г.р.,  в связи отсутствием 25 лет СТС . Имеется 24 года 8 месяцев, продолжает работать.</a:t>
            </a: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Повторно обращается  16.05.2019 года, стаж на дату обращения составил 25 лет и 2 месяца, пенсия будет установлена с даты обращения.</a:t>
            </a: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00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28596" y="357166"/>
            <a:ext cx="8360661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Предпенсионный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возраст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785794"/>
            <a:ext cx="864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дано в Законе от 19.04.1991 № 1032-1 «О занятости населения в Российской Федерации»</a:t>
            </a: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предпенсионного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возраста 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течение пяти лет до наступления возраста,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дающего право на страховую пенсию по старости, в том числе назначаемую досрочно</a:t>
            </a:r>
          </a:p>
          <a:p>
            <a:pPr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Выдача гражданину справки (сведения) об отнесении к категории лиц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предпенсионного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возраста</a:t>
            </a:r>
          </a:p>
          <a:p>
            <a:pPr fontAlgn="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Налоговые льготы – достижение возраста , необходимого для назначения пенсии в соответствии с законодательством РФ, действовавшим на 31.12.2018.</a:t>
            </a:r>
          </a:p>
          <a:p>
            <a:pPr fontAlgn="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Гарантии по диспансеризации и занятости, а также уголовного преследования работодателей за необоснованный отказ в приеме на работу и за необоснованное увольнение</a:t>
            </a:r>
          </a:p>
          <a:p>
            <a:pPr fontAlgn="t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 выхода на пенсию на два года ранее сохранилось при отсутствии возможности трудоустройства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00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внимание)</a:t>
            </a:r>
            <a:endParaRPr lang="ru-RU" sz="6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" y="188640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Страховая пенсия на общих основаниях</a:t>
            </a:r>
            <a:endParaRPr lang="ru-RU" sz="3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08569" y="2537407"/>
            <a:ext cx="153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Мужчины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122483" y="4765898"/>
            <a:ext cx="1563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Женщины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9718714"/>
              </p:ext>
            </p:extLst>
          </p:nvPr>
        </p:nvGraphicFramePr>
        <p:xfrm>
          <a:off x="1142976" y="1142984"/>
          <a:ext cx="7358115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8070"/>
                <a:gridCol w="2230720"/>
                <a:gridCol w="2259325"/>
              </a:tblGrid>
              <a:tr h="4762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достижения возраста</a:t>
                      </a:r>
                      <a:b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лет  (</a:t>
                      </a: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мужчины) и</a:t>
                      </a:r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лет (женщины)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на пенсию возникает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возрасте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году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(1959 г.р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 месяцев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2019 (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(1959 г.р. 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г.р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год 6 месяцев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2021 (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(19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г.р. 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( 1961 г.р.)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60+3=63 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(1962 г.р.)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60+4=64 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( 1963 г.р.)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60+5=65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67904103"/>
              </p:ext>
            </p:extLst>
          </p:nvPr>
        </p:nvGraphicFramePr>
        <p:xfrm>
          <a:off x="1214414" y="4429132"/>
          <a:ext cx="7429552" cy="1773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6082"/>
                <a:gridCol w="2214578"/>
                <a:gridCol w="2428892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2019 (1964 г.р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55 лет 6 месяцев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2019 (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(1964 г.р.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2020 (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2020 (1965 г.р.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 лет 6 месяцев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2021 (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(1965 г.р.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2022 (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( 1966 г.р.)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55+3=58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2022 (1967 г.р.)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55+4=59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2026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2023 (1968 г.р.)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55+5=60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001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" y="188640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Страховая пенсия за работу РКС и МКС</a:t>
            </a:r>
            <a:endParaRPr lang="ru-RU" sz="3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08569" y="2537407"/>
            <a:ext cx="153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Мужчины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122483" y="4765898"/>
            <a:ext cx="1563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Женщины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9718714"/>
              </p:ext>
            </p:extLst>
          </p:nvPr>
        </p:nvGraphicFramePr>
        <p:xfrm>
          <a:off x="1142976" y="1142984"/>
          <a:ext cx="7358115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8070"/>
                <a:gridCol w="2230720"/>
                <a:gridCol w="2259325"/>
              </a:tblGrid>
              <a:tr h="4762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достижения возраста</a:t>
                      </a:r>
                      <a:b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</a:t>
                      </a:r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  (</a:t>
                      </a: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мужчины) и</a:t>
                      </a:r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</a:t>
                      </a:r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 (женщины)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на пенсию возникает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возрасте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году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(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1964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г.р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 месяцев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2019 (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(1964 г.р. 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г.р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год 6 месяцев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2021 (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(19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г.р. 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(1966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г.р.)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+ 3 = 58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(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1967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г.р.)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+ 4 = 59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(1968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г.р.)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+ 5 = 60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67904103"/>
              </p:ext>
            </p:extLst>
          </p:nvPr>
        </p:nvGraphicFramePr>
        <p:xfrm>
          <a:off x="1214414" y="4429132"/>
          <a:ext cx="7429552" cy="1773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6082"/>
                <a:gridCol w="2214578"/>
                <a:gridCol w="2428892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2019 (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1969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г.р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 лет 6 месяцев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2019 (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(1969 г.р.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2020 (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2020 (1970 г.р.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51 год 6 месяцев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2021 (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(1970 г.р.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2022 (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(1971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г.р.)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 + 3 = 53 лет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2022 (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1972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г.р.)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 + 4 = 54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2026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2023 </a:t>
                      </a:r>
                      <a:r>
                        <a:rPr lang="ru-RU" sz="1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(1973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г.р.)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 + 5 = 55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001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" y="188640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пенсия по старости</a:t>
            </a:r>
            <a:endParaRPr lang="ru-RU" sz="3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08569" y="2537407"/>
            <a:ext cx="153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Мужчины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122483" y="4765898"/>
            <a:ext cx="1563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Женщины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9718714"/>
              </p:ext>
            </p:extLst>
          </p:nvPr>
        </p:nvGraphicFramePr>
        <p:xfrm>
          <a:off x="1142976" y="1142984"/>
          <a:ext cx="7358115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8070"/>
                <a:gridCol w="2230720"/>
                <a:gridCol w="2259325"/>
              </a:tblGrid>
              <a:tr h="4762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достижения возраста</a:t>
                      </a:r>
                      <a:b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</a:t>
                      </a:r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  (</a:t>
                      </a: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мужчины) и</a:t>
                      </a:r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</a:t>
                      </a:r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 (женщины)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на пенсию возникает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возрасте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году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(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1954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г.р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 месяцев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2019 (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(1954 г.р. 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1955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г.р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лет 6 месяцев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2021 (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(1955 г.р. 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(1956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г.р.)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+ 3 = 68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(1957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г.р.)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+ 4 = 69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(1958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г.р.)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+ 5 = 70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67904103"/>
              </p:ext>
            </p:extLst>
          </p:nvPr>
        </p:nvGraphicFramePr>
        <p:xfrm>
          <a:off x="1214414" y="4429132"/>
          <a:ext cx="7429552" cy="1773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6082"/>
                <a:gridCol w="2214578"/>
                <a:gridCol w="2428892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2019 (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1959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г.р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60 лет 6 месяцев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2019 (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(1959 г.р.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2020 (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2020 (1960 г.р.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61 год 6 месяцев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2021 (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(1960 г.р.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2022 (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полугодие)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(1961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г.р.)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60 + 3 = 63 лет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2022 (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1962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г.р.)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60 + 4 = 64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2026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2023 (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1963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г.р.)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60 + 5 = 65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001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" y="188640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Страховая пенсия за педагогический, медицинский стаж, творческая деятельность </a:t>
            </a:r>
            <a:endParaRPr lang="ru-RU" sz="3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9718714"/>
              </p:ext>
            </p:extLst>
          </p:nvPr>
        </p:nvGraphicFramePr>
        <p:xfrm>
          <a:off x="1142976" y="2000240"/>
          <a:ext cx="6929486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6091"/>
                <a:gridCol w="3053395"/>
              </a:tblGrid>
              <a:tr h="11525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возникновения права на страховую пенсию без учета изменений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возникновения права </a:t>
                      </a:r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пенсию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01.01.2019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2019 (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2021 (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001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28596" y="285728"/>
            <a:ext cx="8360661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Государственные, муниципальные служащие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1071547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возраста началась с 01.01.2017 и сохранилась на 2019 – 2020 годы</a:t>
            </a: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9718714"/>
              </p:ext>
            </p:extLst>
          </p:nvPr>
        </p:nvGraphicFramePr>
        <p:xfrm>
          <a:off x="285720" y="1643050"/>
          <a:ext cx="8643998" cy="4786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5465"/>
                <a:gridCol w="2010915"/>
                <a:gridCol w="2010915"/>
                <a:gridCol w="2036703"/>
              </a:tblGrid>
              <a:tr h="5865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достижения возраста</a:t>
                      </a:r>
                      <a:b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</a:t>
                      </a:r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  (</a:t>
                      </a: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мужчины) и</a:t>
                      </a:r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</a:t>
                      </a:r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 (женщины</a:t>
                      </a: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п.6 части 1 ст.32)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на пенсию возникает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5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возрасте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мужчины                   женщины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году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33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(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1964 /1969 г.р. </a:t>
                      </a:r>
                    </a:p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 месяцев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г. 6 месяцев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2020 (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337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(1964 / 1969 г.р.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40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/ 1970 г.р.)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0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(1966 / 1971 г.р.)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+ 3 = 58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0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(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1967 / 1972 г.р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+ 4 = 59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0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(1968 / 1973 г.р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+ 5 = 60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0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(1969 / 1974 г.р.)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2029 / 2030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0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(1970 / 1975 г.р.)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лет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2030 / 2032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0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 (1971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1976 г.р.)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2031 / 2034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700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3"/>
          <p:cNvSpPr>
            <a:spLocks noChangeArrowheads="1"/>
          </p:cNvSpPr>
          <p:nvPr/>
        </p:nvSpPr>
        <p:spPr bwMode="gray">
          <a:xfrm>
            <a:off x="285720" y="1500174"/>
            <a:ext cx="8367642" cy="1058893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23"/>
          <p:cNvSpPr>
            <a:spLocks noChangeArrowheads="1"/>
          </p:cNvSpPr>
          <p:nvPr/>
        </p:nvSpPr>
        <p:spPr bwMode="gray">
          <a:xfrm>
            <a:off x="428596" y="1071546"/>
            <a:ext cx="8061344" cy="795489"/>
          </a:xfrm>
          <a:prstGeom prst="bevel">
            <a:avLst>
              <a:gd name="adj" fmla="val 2481"/>
            </a:avLst>
          </a:pr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8900000" scaled="1"/>
          </a:gradFill>
          <a:ln>
            <a:noFill/>
          </a:ln>
          <a:effectLst/>
        </p:spPr>
        <p:txBody>
          <a:bodyPr wrap="square" anchor="ctr"/>
          <a:lstStyle/>
          <a:p>
            <a:pPr algn="ctr">
              <a:defRPr/>
            </a:pPr>
            <a:r>
              <a:rPr 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Пенсии</a:t>
            </a:r>
            <a:r>
              <a: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связи с особыми условиями труда </a:t>
            </a:r>
            <a:br>
              <a:rPr 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(при уплате дополнительного тарифа)</a:t>
            </a:r>
            <a:endParaRPr lang="ru-RU" sz="2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1857364"/>
            <a:ext cx="80839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1; Список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2;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«Малые»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списки: плавсостав, геологи, лесозаготовка, гражданская авиация и др.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gray">
          <a:xfrm>
            <a:off x="405815" y="5466013"/>
            <a:ext cx="8367642" cy="963383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utoShape 23"/>
          <p:cNvSpPr>
            <a:spLocks noChangeArrowheads="1"/>
          </p:cNvSpPr>
          <p:nvPr/>
        </p:nvSpPr>
        <p:spPr bwMode="gray">
          <a:xfrm>
            <a:off x="531559" y="5120949"/>
            <a:ext cx="8061344" cy="468976"/>
          </a:xfrm>
          <a:prstGeom prst="bevel">
            <a:avLst>
              <a:gd name="adj" fmla="val 2481"/>
            </a:avLst>
          </a:pr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8900000" scaled="1"/>
          </a:gradFill>
          <a:ln>
            <a:noFill/>
          </a:ln>
          <a:effectLst/>
        </p:spPr>
        <p:txBody>
          <a:bodyPr wrap="square" anchor="ctr"/>
          <a:lstStyle/>
          <a:p>
            <a:pPr algn="ctr">
              <a:defRPr/>
            </a:pP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42843" y="5167644"/>
            <a:ext cx="806134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Пенсии в </a:t>
            </a:r>
            <a:r>
              <a: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связи с </a:t>
            </a:r>
            <a:r>
              <a:rPr 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радиационным воздействием</a:t>
            </a:r>
            <a:endParaRPr lang="ru-RU" sz="2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52567" y="5693186"/>
            <a:ext cx="83342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Лица, пострадавшие от техногенных катастроф (ЧАЭС, Маяк, Семипалатинск)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636" y="-13714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досрочных пенсий</a:t>
            </a:r>
          </a:p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(сохранение возраста)</a:t>
            </a:r>
            <a:endParaRPr lang="ru-RU" sz="3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utoShape 13"/>
          <p:cNvSpPr>
            <a:spLocks noChangeArrowheads="1"/>
          </p:cNvSpPr>
          <p:nvPr/>
        </p:nvSpPr>
        <p:spPr bwMode="gray">
          <a:xfrm>
            <a:off x="359978" y="3423796"/>
            <a:ext cx="8413480" cy="122785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gray">
          <a:xfrm>
            <a:off x="357158" y="3000372"/>
            <a:ext cx="8429684" cy="500334"/>
          </a:xfrm>
          <a:prstGeom prst="bevel">
            <a:avLst>
              <a:gd name="adj" fmla="val 2481"/>
            </a:avLst>
          </a:pr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8900000" scaled="1"/>
          </a:gradFill>
          <a:ln>
            <a:noFill/>
          </a:ln>
          <a:effectLst/>
        </p:spPr>
        <p:txBody>
          <a:bodyPr wrap="square" anchor="ctr"/>
          <a:lstStyle/>
          <a:p>
            <a:pPr algn="ctr">
              <a:defRPr/>
            </a:pP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97690" y="2995470"/>
            <a:ext cx="891081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Пенсии по социальным мотивам и состоянию </a:t>
            </a:r>
            <a:r>
              <a:rPr 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здоровья</a:t>
            </a:r>
            <a:endParaRPr lang="ru-RU" sz="2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87803" y="3401705"/>
            <a:ext cx="83606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Многодетные матери; женщины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родившие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более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детей; родители  или опекуны инвалидов с детства; инвалиды вследствие военной травмы; инвалиды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зрению 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группы; лилипуты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(карлики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 оленеводы, рыбаки, охотники-промысловики, малочисленные народы Севера.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00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714348" y="1142984"/>
          <a:ext cx="794384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 rot="16200000">
            <a:off x="4036227" y="-4036227"/>
            <a:ext cx="1071546" cy="9144000"/>
          </a:xfrm>
          <a:prstGeom prst="rect">
            <a:avLst/>
          </a:prstGeom>
          <a:blipFill>
            <a:blip r:embed="rId6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lum bright="30000"/>
            </a:blip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 descr="Логотип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111C6B"/>
              </a:clrFrom>
              <a:clrTo>
                <a:srgbClr val="111C6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0"/>
            <a:ext cx="928662" cy="945285"/>
          </a:xfrm>
          <a:prstGeom prst="rect">
            <a:avLst/>
          </a:prstGeom>
          <a:noFill/>
          <a:effectLst/>
        </p:spPr>
      </p:pic>
      <p:sp>
        <p:nvSpPr>
          <p:cNvPr id="7" name="TextBox 6"/>
          <p:cNvSpPr txBox="1"/>
          <p:nvPr/>
        </p:nvSpPr>
        <p:spPr>
          <a:xfrm>
            <a:off x="142844" y="142852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ПО ДАННЫМ ПЕРСОНИФИЦИРОВННОГО УЧЕТА ЗА 2016 ГОД</a:t>
            </a:r>
            <a:endParaRPr lang="ru-RU" sz="2400" b="1" dirty="0">
              <a:solidFill>
                <a:srgbClr val="C00000"/>
              </a:solidFill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714348" y="1142984"/>
          <a:ext cx="794384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 rot="16200000">
            <a:off x="4036227" y="-4036227"/>
            <a:ext cx="1071546" cy="9144000"/>
          </a:xfrm>
          <a:prstGeom prst="rect">
            <a:avLst/>
          </a:prstGeom>
          <a:blipFill>
            <a:blip r:embed="rId6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lum bright="30000"/>
            </a:blip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 descr="Логотип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111C6B"/>
              </a:clrFrom>
              <a:clrTo>
                <a:srgbClr val="111C6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0"/>
            <a:ext cx="928662" cy="945285"/>
          </a:xfrm>
          <a:prstGeom prst="rect">
            <a:avLst/>
          </a:prstGeom>
          <a:noFill/>
          <a:effectLst/>
        </p:spPr>
      </p:pic>
      <p:sp>
        <p:nvSpPr>
          <p:cNvPr id="7" name="TextBox 6"/>
          <p:cNvSpPr txBox="1"/>
          <p:nvPr/>
        </p:nvSpPr>
        <p:spPr>
          <a:xfrm>
            <a:off x="142844" y="142852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ПО ДАННЫМ ПЕРЕПИСИ НАСЕЛЕНИЯ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В РЕСПУБЛИКЕ САХА (ЯКУТИЯ) 2010 ГОДА</a:t>
            </a:r>
            <a:endParaRPr lang="ru-RU" sz="2400" b="1" dirty="0">
              <a:solidFill>
                <a:srgbClr val="C00000"/>
              </a:solidFill>
              <a:latin typeface="Arial Narrow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3903</TotalTime>
  <Words>2166</Words>
  <Application>Microsoft Office PowerPoint</Application>
  <PresentationFormat>Экран (4:3)</PresentationFormat>
  <Paragraphs>383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Водянов Владимир Анатол.</dc:creator>
  <cp:lastModifiedBy>016UnarovMN</cp:lastModifiedBy>
  <cp:revision>350</cp:revision>
  <cp:lastPrinted>2018-06-18T06:24:11Z</cp:lastPrinted>
  <dcterms:created xsi:type="dcterms:W3CDTF">2018-05-16T10:09:17Z</dcterms:created>
  <dcterms:modified xsi:type="dcterms:W3CDTF">2019-01-30T03:32:37Z</dcterms:modified>
</cp:coreProperties>
</file>